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6.xml" ContentType="application/vnd.openxmlformats-officedocument.theme+xml"/>
  <Override PartName="/ppt/slideLayouts/slideLayout8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4" r:id="rId2"/>
    <p:sldMasterId id="2147483666" r:id="rId3"/>
    <p:sldMasterId id="2147483668" r:id="rId4"/>
    <p:sldMasterId id="2147483670" r:id="rId5"/>
    <p:sldMasterId id="2147483671" r:id="rId6"/>
    <p:sldMasterId id="2147483675" r:id="rId7"/>
  </p:sldMasterIdLst>
  <p:notesMasterIdLst>
    <p:notesMasterId r:id="rId44"/>
  </p:notesMasterIdLst>
  <p:sldIdLst>
    <p:sldId id="264" r:id="rId8"/>
    <p:sldId id="272" r:id="rId9"/>
    <p:sldId id="267" r:id="rId10"/>
    <p:sldId id="281" r:id="rId11"/>
    <p:sldId id="282" r:id="rId12"/>
    <p:sldId id="291" r:id="rId13"/>
    <p:sldId id="284" r:id="rId14"/>
    <p:sldId id="283" r:id="rId15"/>
    <p:sldId id="285" r:id="rId16"/>
    <p:sldId id="286" r:id="rId17"/>
    <p:sldId id="297" r:id="rId18"/>
    <p:sldId id="381" r:id="rId19"/>
    <p:sldId id="305" r:id="rId20"/>
    <p:sldId id="304" r:id="rId21"/>
    <p:sldId id="303" r:id="rId22"/>
    <p:sldId id="383" r:id="rId23"/>
    <p:sldId id="306" r:id="rId24"/>
    <p:sldId id="301" r:id="rId25"/>
    <p:sldId id="384" r:id="rId26"/>
    <p:sldId id="400" r:id="rId27"/>
    <p:sldId id="315" r:id="rId28"/>
    <p:sldId id="327" r:id="rId29"/>
    <p:sldId id="326" r:id="rId30"/>
    <p:sldId id="316" r:id="rId31"/>
    <p:sldId id="401" r:id="rId32"/>
    <p:sldId id="402" r:id="rId33"/>
    <p:sldId id="404" r:id="rId34"/>
    <p:sldId id="405" r:id="rId35"/>
    <p:sldId id="403" r:id="rId36"/>
    <p:sldId id="406" r:id="rId37"/>
    <p:sldId id="407" r:id="rId38"/>
    <p:sldId id="377" r:id="rId39"/>
    <p:sldId id="376" r:id="rId40"/>
    <p:sldId id="378" r:id="rId41"/>
    <p:sldId id="408" r:id="rId42"/>
    <p:sldId id="409" r:id="rId43"/>
  </p:sldIdLst>
  <p:sldSz cx="9144000" cy="5143500" type="screen16x9"/>
  <p:notesSz cx="6858000" cy="9144000"/>
  <p:defaultTextStyle>
    <a:defPPr>
      <a:defRPr lang="zh-CN"/>
    </a:defPPr>
    <a:lvl1pPr marL="0" algn="l" defTabSz="761970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380985" algn="l" defTabSz="761970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761970" algn="l" defTabSz="761970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142954" algn="l" defTabSz="761970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1523939" algn="l" defTabSz="761970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1904924" algn="l" defTabSz="761970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2285909" algn="l" defTabSz="761970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2666893" algn="l" defTabSz="761970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3047878" algn="l" defTabSz="761970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FFFF99"/>
    <a:srgbClr val="CC99FF"/>
    <a:srgbClr val="CCCC00"/>
    <a:srgbClr val="00FFFF"/>
    <a:srgbClr val="99FF66"/>
    <a:srgbClr val="33CC33"/>
    <a:srgbClr val="CCECFF"/>
    <a:srgbClr val="99CC00"/>
    <a:srgbClr val="33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>
    <p:restoredLeft sz="16248" autoAdjust="0"/>
    <p:restoredTop sz="84991" autoAdjust="0"/>
  </p:normalViewPr>
  <p:slideViewPr>
    <p:cSldViewPr>
      <p:cViewPr varScale="1">
        <p:scale>
          <a:sx n="85" d="100"/>
          <a:sy n="85" d="100"/>
        </p:scale>
        <p:origin x="-1374" y="-7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252" y="1548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openxmlformats.org/officeDocument/2006/relationships/slide" Target="slides/slide3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huj\&#26700;&#38754;\&#26032;&#24314;%20Microsoft%20Office%20Excel%20&#24037;&#20316;&#34920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view3D>
      <c:rotX val="15"/>
      <c:rotY val="20"/>
      <c:rAngAx val="1"/>
    </c:view3D>
    <c:floor>
      <c:thickness val="0"/>
      <c:spPr>
        <a:noFill/>
        <a:ln w="9525">
          <a:noFill/>
        </a:ln>
      </c:spPr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92094848"/>
        <c:axId val="92096384"/>
        <c:axId val="0"/>
      </c:bar3DChart>
      <c:catAx>
        <c:axId val="92094848"/>
        <c:scaling>
          <c:orientation val="minMax"/>
        </c:scaling>
        <c:delete val="0"/>
        <c:axPos val="b"/>
        <c:majorTickMark val="out"/>
        <c:minorTickMark val="none"/>
        <c:tickLblPos val="nextTo"/>
        <c:crossAx val="92096384"/>
        <c:crosses val="autoZero"/>
        <c:auto val="1"/>
        <c:lblAlgn val="ctr"/>
        <c:lblOffset val="100"/>
        <c:noMultiLvlLbl val="0"/>
      </c:catAx>
      <c:valAx>
        <c:axId val="92096384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9209484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8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3.jpe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4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8.png"/><Relationship Id="rId5" Type="http://schemas.openxmlformats.org/officeDocument/2006/relationships/image" Target="../media/image21.png"/><Relationship Id="rId4" Type="http://schemas.openxmlformats.org/officeDocument/2006/relationships/image" Target="../media/image2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9ED4E9F-1F5A-44AF-8D21-C90BC235DD3E}" type="doc">
      <dgm:prSet loTypeId="urn:microsoft.com/office/officeart/2005/8/layout/radial6" loCatId="cycle" qsTypeId="urn:microsoft.com/office/officeart/2005/8/quickstyle/simple4" qsCatId="simple" csTypeId="urn:microsoft.com/office/officeart/2005/8/colors/accent3_1" csCatId="accent3" phldr="1"/>
      <dgm:spPr/>
      <dgm:t>
        <a:bodyPr/>
        <a:lstStyle/>
        <a:p>
          <a:endParaRPr lang="zh-CN" altLang="en-US"/>
        </a:p>
      </dgm:t>
    </dgm:pt>
    <dgm:pt modelId="{2FF306AF-1F1D-43A0-B597-2D418ECC0201}">
      <dgm:prSet phldrT="[文本]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zh-CN" altLang="en-US" dirty="0">
            <a:latin typeface="微软雅黑" pitchFamily="34" charset="-122"/>
            <a:ea typeface="微软雅黑" pitchFamily="34" charset="-122"/>
          </a:endParaRPr>
        </a:p>
      </dgm:t>
    </dgm:pt>
    <dgm:pt modelId="{59CA1327-B6C1-4BE5-A4F9-807CDDF92E3A}" type="parTrans" cxnId="{08BEF3BA-DEF3-4454-886D-9189A263DAC3}">
      <dgm:prSet/>
      <dgm:spPr/>
      <dgm:t>
        <a:bodyPr/>
        <a:lstStyle/>
        <a:p>
          <a:endParaRPr lang="zh-CN" altLang="en-US">
            <a:latin typeface="微软雅黑" pitchFamily="34" charset="-122"/>
            <a:ea typeface="微软雅黑" pitchFamily="34" charset="-122"/>
          </a:endParaRPr>
        </a:p>
      </dgm:t>
    </dgm:pt>
    <dgm:pt modelId="{4C7F81EC-D6A1-4A70-8919-DACF7F9C5A69}" type="sibTrans" cxnId="{08BEF3BA-DEF3-4454-886D-9189A263DAC3}">
      <dgm:prSet/>
      <dgm:spPr/>
      <dgm:t>
        <a:bodyPr/>
        <a:lstStyle/>
        <a:p>
          <a:endParaRPr lang="zh-CN" altLang="en-US">
            <a:latin typeface="微软雅黑" pitchFamily="34" charset="-122"/>
            <a:ea typeface="微软雅黑" pitchFamily="34" charset="-122"/>
          </a:endParaRPr>
        </a:p>
      </dgm:t>
    </dgm:pt>
    <dgm:pt modelId="{D1AAC397-254C-4114-965B-E8F58286C059}">
      <dgm:prSet phldrT="[文本]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zh-CN" altLang="en-US" dirty="0">
            <a:latin typeface="微软雅黑" pitchFamily="34" charset="-122"/>
            <a:ea typeface="微软雅黑" pitchFamily="34" charset="-122"/>
          </a:endParaRPr>
        </a:p>
      </dgm:t>
    </dgm:pt>
    <dgm:pt modelId="{BFB3F7CF-6B3F-42D6-B663-71364B264032}" type="parTrans" cxnId="{8F4ADD69-F3F7-495E-A4AD-88E7A9216D93}">
      <dgm:prSet/>
      <dgm:spPr/>
      <dgm:t>
        <a:bodyPr/>
        <a:lstStyle/>
        <a:p>
          <a:endParaRPr lang="zh-CN" altLang="en-US">
            <a:latin typeface="微软雅黑" pitchFamily="34" charset="-122"/>
            <a:ea typeface="微软雅黑" pitchFamily="34" charset="-122"/>
          </a:endParaRPr>
        </a:p>
      </dgm:t>
    </dgm:pt>
    <dgm:pt modelId="{55E489E8-5A0D-439A-8429-5BCA19B13A55}" type="sibTrans" cxnId="{8F4ADD69-F3F7-495E-A4AD-88E7A9216D93}">
      <dgm:prSet/>
      <dgm:spPr/>
      <dgm:t>
        <a:bodyPr/>
        <a:lstStyle/>
        <a:p>
          <a:endParaRPr lang="zh-CN" altLang="en-US">
            <a:latin typeface="微软雅黑" pitchFamily="34" charset="-122"/>
            <a:ea typeface="微软雅黑" pitchFamily="34" charset="-122"/>
          </a:endParaRPr>
        </a:p>
      </dgm:t>
    </dgm:pt>
    <dgm:pt modelId="{183F6CD8-3BA7-45BE-8C40-A728589CBF78}">
      <dgm:prSet phldrT="[文本]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zh-CN" altLang="en-US" dirty="0">
            <a:latin typeface="微软雅黑" pitchFamily="34" charset="-122"/>
            <a:ea typeface="微软雅黑" pitchFamily="34" charset="-122"/>
          </a:endParaRPr>
        </a:p>
      </dgm:t>
    </dgm:pt>
    <dgm:pt modelId="{1E095C7E-2B9C-43DD-9395-775272BD410F}" type="parTrans" cxnId="{33D833C6-AB56-493C-A84E-213C72577AC3}">
      <dgm:prSet/>
      <dgm:spPr/>
      <dgm:t>
        <a:bodyPr/>
        <a:lstStyle/>
        <a:p>
          <a:endParaRPr lang="zh-CN" altLang="en-US">
            <a:latin typeface="微软雅黑" pitchFamily="34" charset="-122"/>
            <a:ea typeface="微软雅黑" pitchFamily="34" charset="-122"/>
          </a:endParaRPr>
        </a:p>
      </dgm:t>
    </dgm:pt>
    <dgm:pt modelId="{5BC408EC-4824-4875-B64A-F91634B46637}" type="sibTrans" cxnId="{33D833C6-AB56-493C-A84E-213C72577AC3}">
      <dgm:prSet/>
      <dgm:spPr/>
      <dgm:t>
        <a:bodyPr/>
        <a:lstStyle/>
        <a:p>
          <a:endParaRPr lang="zh-CN" altLang="en-US">
            <a:latin typeface="微软雅黑" pitchFamily="34" charset="-122"/>
            <a:ea typeface="微软雅黑" pitchFamily="34" charset="-122"/>
          </a:endParaRPr>
        </a:p>
      </dgm:t>
    </dgm:pt>
    <dgm:pt modelId="{3831E4AD-54B1-4FAC-A18A-A4BF00767630}">
      <dgm:prSet phldrT="[文本]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zh-CN" altLang="en-US" dirty="0">
            <a:latin typeface="微软雅黑" pitchFamily="34" charset="-122"/>
            <a:ea typeface="微软雅黑" pitchFamily="34" charset="-122"/>
          </a:endParaRPr>
        </a:p>
      </dgm:t>
    </dgm:pt>
    <dgm:pt modelId="{30B8A91A-D83A-4484-8AB5-ACA59C0702E1}" type="parTrans" cxnId="{26429AC0-659E-4733-947A-5101E4073244}">
      <dgm:prSet/>
      <dgm:spPr/>
      <dgm:t>
        <a:bodyPr/>
        <a:lstStyle/>
        <a:p>
          <a:endParaRPr lang="zh-CN" altLang="en-US">
            <a:latin typeface="微软雅黑" pitchFamily="34" charset="-122"/>
            <a:ea typeface="微软雅黑" pitchFamily="34" charset="-122"/>
          </a:endParaRPr>
        </a:p>
      </dgm:t>
    </dgm:pt>
    <dgm:pt modelId="{138760FA-B02B-40A6-906B-686836F06B9A}" type="sibTrans" cxnId="{26429AC0-659E-4733-947A-5101E4073244}">
      <dgm:prSet/>
      <dgm:spPr/>
      <dgm:t>
        <a:bodyPr/>
        <a:lstStyle/>
        <a:p>
          <a:endParaRPr lang="zh-CN" altLang="en-US">
            <a:latin typeface="微软雅黑" pitchFamily="34" charset="-122"/>
            <a:ea typeface="微软雅黑" pitchFamily="34" charset="-122"/>
          </a:endParaRPr>
        </a:p>
      </dgm:t>
    </dgm:pt>
    <dgm:pt modelId="{0F983C3C-6C80-418F-B7CA-EC997F847022}">
      <dgm:prSet phldrT="[文本]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  <dgm:t>
        <a:bodyPr/>
        <a:lstStyle/>
        <a:p>
          <a:endParaRPr lang="zh-CN" altLang="en-US" dirty="0">
            <a:latin typeface="微软雅黑" pitchFamily="34" charset="-122"/>
            <a:ea typeface="微软雅黑" pitchFamily="34" charset="-122"/>
          </a:endParaRPr>
        </a:p>
      </dgm:t>
    </dgm:pt>
    <dgm:pt modelId="{85DCED65-E762-4E93-971C-3D29F1952AD9}" type="sibTrans" cxnId="{375F5E0C-3F40-4B75-92F0-654C11DC784E}">
      <dgm:prSet/>
      <dgm:spPr/>
      <dgm:t>
        <a:bodyPr/>
        <a:lstStyle/>
        <a:p>
          <a:endParaRPr lang="zh-CN" altLang="en-US">
            <a:latin typeface="微软雅黑" pitchFamily="34" charset="-122"/>
            <a:ea typeface="微软雅黑" pitchFamily="34" charset="-122"/>
          </a:endParaRPr>
        </a:p>
      </dgm:t>
    </dgm:pt>
    <dgm:pt modelId="{5F1FEECA-8E18-4CE5-A908-B08418E9CECB}" type="parTrans" cxnId="{375F5E0C-3F40-4B75-92F0-654C11DC784E}">
      <dgm:prSet/>
      <dgm:spPr/>
      <dgm:t>
        <a:bodyPr/>
        <a:lstStyle/>
        <a:p>
          <a:endParaRPr lang="zh-CN" altLang="en-US">
            <a:latin typeface="微软雅黑" pitchFamily="34" charset="-122"/>
            <a:ea typeface="微软雅黑" pitchFamily="34" charset="-122"/>
          </a:endParaRPr>
        </a:p>
      </dgm:t>
    </dgm:pt>
    <dgm:pt modelId="{14C004A4-FC68-48FB-BF1C-0BC52C1C422A}" type="pres">
      <dgm:prSet presAssocID="{D9ED4E9F-1F5A-44AF-8D21-C90BC235DD3E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3C63BC96-4A96-4A06-875C-EAF04065D980}" type="pres">
      <dgm:prSet presAssocID="{2FF306AF-1F1D-43A0-B597-2D418ECC0201}" presName="centerShape" presStyleLbl="node0" presStyleIdx="0" presStyleCnt="1"/>
      <dgm:spPr/>
      <dgm:t>
        <a:bodyPr/>
        <a:lstStyle/>
        <a:p>
          <a:endParaRPr lang="zh-CN" altLang="en-US"/>
        </a:p>
      </dgm:t>
    </dgm:pt>
    <dgm:pt modelId="{43E7696B-EA33-42D4-93F6-494C2C8A34A7}" type="pres">
      <dgm:prSet presAssocID="{D1AAC397-254C-4114-965B-E8F58286C059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1FF3ABF-2CEB-4B95-8353-FF29B1B131E4}" type="pres">
      <dgm:prSet presAssocID="{D1AAC397-254C-4114-965B-E8F58286C059}" presName="dummy" presStyleCnt="0"/>
      <dgm:spPr/>
    </dgm:pt>
    <dgm:pt modelId="{16998211-70A9-4916-9FC1-FB45EE89F425}" type="pres">
      <dgm:prSet presAssocID="{55E489E8-5A0D-439A-8429-5BCA19B13A55}" presName="sibTrans" presStyleLbl="sibTrans2D1" presStyleIdx="0" presStyleCnt="4"/>
      <dgm:spPr/>
      <dgm:t>
        <a:bodyPr/>
        <a:lstStyle/>
        <a:p>
          <a:endParaRPr lang="zh-CN" altLang="en-US"/>
        </a:p>
      </dgm:t>
    </dgm:pt>
    <dgm:pt modelId="{5A28B5EF-17BE-45E2-8C41-1D4B6FFA1DAD}" type="pres">
      <dgm:prSet presAssocID="{183F6CD8-3BA7-45BE-8C40-A728589CBF78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9CA0467-100F-4539-BF66-E8D79F0AB51B}" type="pres">
      <dgm:prSet presAssocID="{183F6CD8-3BA7-45BE-8C40-A728589CBF78}" presName="dummy" presStyleCnt="0"/>
      <dgm:spPr/>
    </dgm:pt>
    <dgm:pt modelId="{BA41733A-2004-4940-9BD8-3DA33E75F126}" type="pres">
      <dgm:prSet presAssocID="{5BC408EC-4824-4875-B64A-F91634B46637}" presName="sibTrans" presStyleLbl="sibTrans2D1" presStyleIdx="1" presStyleCnt="4"/>
      <dgm:spPr/>
      <dgm:t>
        <a:bodyPr/>
        <a:lstStyle/>
        <a:p>
          <a:endParaRPr lang="zh-CN" altLang="en-US"/>
        </a:p>
      </dgm:t>
    </dgm:pt>
    <dgm:pt modelId="{1D99D352-AD44-42C9-A3C2-28A9A4EF346A}" type="pres">
      <dgm:prSet presAssocID="{0F983C3C-6C80-418F-B7CA-EC997F847022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748ED2C-AAC6-4F83-8289-9EEA8C562AD1}" type="pres">
      <dgm:prSet presAssocID="{0F983C3C-6C80-418F-B7CA-EC997F847022}" presName="dummy" presStyleCnt="0"/>
      <dgm:spPr/>
    </dgm:pt>
    <dgm:pt modelId="{9DA59CC2-CA29-4393-81A9-1399121A5D19}" type="pres">
      <dgm:prSet presAssocID="{85DCED65-E762-4E93-971C-3D29F1952AD9}" presName="sibTrans" presStyleLbl="sibTrans2D1" presStyleIdx="2" presStyleCnt="4"/>
      <dgm:spPr/>
      <dgm:t>
        <a:bodyPr/>
        <a:lstStyle/>
        <a:p>
          <a:endParaRPr lang="zh-CN" altLang="en-US"/>
        </a:p>
      </dgm:t>
    </dgm:pt>
    <dgm:pt modelId="{48D8C5C6-DFA8-4C7F-869F-488BBF009802}" type="pres">
      <dgm:prSet presAssocID="{3831E4AD-54B1-4FAC-A18A-A4BF00767630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EF1FE3A-8D77-48F5-822E-A65AFA0DFECB}" type="pres">
      <dgm:prSet presAssocID="{3831E4AD-54B1-4FAC-A18A-A4BF00767630}" presName="dummy" presStyleCnt="0"/>
      <dgm:spPr/>
    </dgm:pt>
    <dgm:pt modelId="{5C33BF58-B35F-438B-84ED-6E94E7644A4D}" type="pres">
      <dgm:prSet presAssocID="{138760FA-B02B-40A6-906B-686836F06B9A}" presName="sibTrans" presStyleLbl="sibTrans2D1" presStyleIdx="3" presStyleCnt="4"/>
      <dgm:spPr/>
      <dgm:t>
        <a:bodyPr/>
        <a:lstStyle/>
        <a:p>
          <a:endParaRPr lang="zh-CN" altLang="en-US"/>
        </a:p>
      </dgm:t>
    </dgm:pt>
  </dgm:ptLst>
  <dgm:cxnLst>
    <dgm:cxn modelId="{3C1A0FAD-C1B8-4F64-8E48-F58CD513864D}" type="presOf" srcId="{2FF306AF-1F1D-43A0-B597-2D418ECC0201}" destId="{3C63BC96-4A96-4A06-875C-EAF04065D980}" srcOrd="0" destOrd="0" presId="urn:microsoft.com/office/officeart/2005/8/layout/radial6"/>
    <dgm:cxn modelId="{E07932CB-1618-4C08-924A-FDC995F5FD3E}" type="presOf" srcId="{D1AAC397-254C-4114-965B-E8F58286C059}" destId="{43E7696B-EA33-42D4-93F6-494C2C8A34A7}" srcOrd="0" destOrd="0" presId="urn:microsoft.com/office/officeart/2005/8/layout/radial6"/>
    <dgm:cxn modelId="{66C399DE-833B-4570-9DD3-FE2D7A050D54}" type="presOf" srcId="{3831E4AD-54B1-4FAC-A18A-A4BF00767630}" destId="{48D8C5C6-DFA8-4C7F-869F-488BBF009802}" srcOrd="0" destOrd="0" presId="urn:microsoft.com/office/officeart/2005/8/layout/radial6"/>
    <dgm:cxn modelId="{DB8CA8AC-EDF3-4C06-B243-9B4B7B0F56C1}" type="presOf" srcId="{55E489E8-5A0D-439A-8429-5BCA19B13A55}" destId="{16998211-70A9-4916-9FC1-FB45EE89F425}" srcOrd="0" destOrd="0" presId="urn:microsoft.com/office/officeart/2005/8/layout/radial6"/>
    <dgm:cxn modelId="{24136E14-D28C-46A4-B124-6F302D74F1BA}" type="presOf" srcId="{D9ED4E9F-1F5A-44AF-8D21-C90BC235DD3E}" destId="{14C004A4-FC68-48FB-BF1C-0BC52C1C422A}" srcOrd="0" destOrd="0" presId="urn:microsoft.com/office/officeart/2005/8/layout/radial6"/>
    <dgm:cxn modelId="{08BEF3BA-DEF3-4454-886D-9189A263DAC3}" srcId="{D9ED4E9F-1F5A-44AF-8D21-C90BC235DD3E}" destId="{2FF306AF-1F1D-43A0-B597-2D418ECC0201}" srcOrd="0" destOrd="0" parTransId="{59CA1327-B6C1-4BE5-A4F9-807CDDF92E3A}" sibTransId="{4C7F81EC-D6A1-4A70-8919-DACF7F9C5A69}"/>
    <dgm:cxn modelId="{8F4ADD69-F3F7-495E-A4AD-88E7A9216D93}" srcId="{2FF306AF-1F1D-43A0-B597-2D418ECC0201}" destId="{D1AAC397-254C-4114-965B-E8F58286C059}" srcOrd="0" destOrd="0" parTransId="{BFB3F7CF-6B3F-42D6-B663-71364B264032}" sibTransId="{55E489E8-5A0D-439A-8429-5BCA19B13A55}"/>
    <dgm:cxn modelId="{26429AC0-659E-4733-947A-5101E4073244}" srcId="{2FF306AF-1F1D-43A0-B597-2D418ECC0201}" destId="{3831E4AD-54B1-4FAC-A18A-A4BF00767630}" srcOrd="3" destOrd="0" parTransId="{30B8A91A-D83A-4484-8AB5-ACA59C0702E1}" sibTransId="{138760FA-B02B-40A6-906B-686836F06B9A}"/>
    <dgm:cxn modelId="{4B615F72-B590-463D-9B78-05808D2CD00D}" type="presOf" srcId="{5BC408EC-4824-4875-B64A-F91634B46637}" destId="{BA41733A-2004-4940-9BD8-3DA33E75F126}" srcOrd="0" destOrd="0" presId="urn:microsoft.com/office/officeart/2005/8/layout/radial6"/>
    <dgm:cxn modelId="{7A2E1C75-16C1-4754-BD29-614EB0FFBE9A}" type="presOf" srcId="{85DCED65-E762-4E93-971C-3D29F1952AD9}" destId="{9DA59CC2-CA29-4393-81A9-1399121A5D19}" srcOrd="0" destOrd="0" presId="urn:microsoft.com/office/officeart/2005/8/layout/radial6"/>
    <dgm:cxn modelId="{33D833C6-AB56-493C-A84E-213C72577AC3}" srcId="{2FF306AF-1F1D-43A0-B597-2D418ECC0201}" destId="{183F6CD8-3BA7-45BE-8C40-A728589CBF78}" srcOrd="1" destOrd="0" parTransId="{1E095C7E-2B9C-43DD-9395-775272BD410F}" sibTransId="{5BC408EC-4824-4875-B64A-F91634B46637}"/>
    <dgm:cxn modelId="{4B73A131-E2EE-4DA7-8B88-8216DE832FBB}" type="presOf" srcId="{183F6CD8-3BA7-45BE-8C40-A728589CBF78}" destId="{5A28B5EF-17BE-45E2-8C41-1D4B6FFA1DAD}" srcOrd="0" destOrd="0" presId="urn:microsoft.com/office/officeart/2005/8/layout/radial6"/>
    <dgm:cxn modelId="{62735268-3CE9-4A72-B372-24851B8311B5}" type="presOf" srcId="{0F983C3C-6C80-418F-B7CA-EC997F847022}" destId="{1D99D352-AD44-42C9-A3C2-28A9A4EF346A}" srcOrd="0" destOrd="0" presId="urn:microsoft.com/office/officeart/2005/8/layout/radial6"/>
    <dgm:cxn modelId="{5E6BBB39-9BC0-4BD6-944B-75ED6E81EB85}" type="presOf" srcId="{138760FA-B02B-40A6-906B-686836F06B9A}" destId="{5C33BF58-B35F-438B-84ED-6E94E7644A4D}" srcOrd="0" destOrd="0" presId="urn:microsoft.com/office/officeart/2005/8/layout/radial6"/>
    <dgm:cxn modelId="{375F5E0C-3F40-4B75-92F0-654C11DC784E}" srcId="{2FF306AF-1F1D-43A0-B597-2D418ECC0201}" destId="{0F983C3C-6C80-418F-B7CA-EC997F847022}" srcOrd="2" destOrd="0" parTransId="{5F1FEECA-8E18-4CE5-A908-B08418E9CECB}" sibTransId="{85DCED65-E762-4E93-971C-3D29F1952AD9}"/>
    <dgm:cxn modelId="{F3B666A4-6102-4B81-B4B8-F12A71AF6B50}" type="presParOf" srcId="{14C004A4-FC68-48FB-BF1C-0BC52C1C422A}" destId="{3C63BC96-4A96-4A06-875C-EAF04065D980}" srcOrd="0" destOrd="0" presId="urn:microsoft.com/office/officeart/2005/8/layout/radial6"/>
    <dgm:cxn modelId="{F2E7CD87-2988-485A-86F3-DB249E6F7737}" type="presParOf" srcId="{14C004A4-FC68-48FB-BF1C-0BC52C1C422A}" destId="{43E7696B-EA33-42D4-93F6-494C2C8A34A7}" srcOrd="1" destOrd="0" presId="urn:microsoft.com/office/officeart/2005/8/layout/radial6"/>
    <dgm:cxn modelId="{A76A05F6-5498-4E69-8F9E-0337AD2529F5}" type="presParOf" srcId="{14C004A4-FC68-48FB-BF1C-0BC52C1C422A}" destId="{11FF3ABF-2CEB-4B95-8353-FF29B1B131E4}" srcOrd="2" destOrd="0" presId="urn:microsoft.com/office/officeart/2005/8/layout/radial6"/>
    <dgm:cxn modelId="{059C4A8C-2B26-4939-BDFD-20D3E8FEA4B2}" type="presParOf" srcId="{14C004A4-FC68-48FB-BF1C-0BC52C1C422A}" destId="{16998211-70A9-4916-9FC1-FB45EE89F425}" srcOrd="3" destOrd="0" presId="urn:microsoft.com/office/officeart/2005/8/layout/radial6"/>
    <dgm:cxn modelId="{EEC1C0C9-5072-415F-832A-95D0F440AAB9}" type="presParOf" srcId="{14C004A4-FC68-48FB-BF1C-0BC52C1C422A}" destId="{5A28B5EF-17BE-45E2-8C41-1D4B6FFA1DAD}" srcOrd="4" destOrd="0" presId="urn:microsoft.com/office/officeart/2005/8/layout/radial6"/>
    <dgm:cxn modelId="{A0D6A350-5A60-425F-B3D1-FC4701423B47}" type="presParOf" srcId="{14C004A4-FC68-48FB-BF1C-0BC52C1C422A}" destId="{E9CA0467-100F-4539-BF66-E8D79F0AB51B}" srcOrd="5" destOrd="0" presId="urn:microsoft.com/office/officeart/2005/8/layout/radial6"/>
    <dgm:cxn modelId="{215BD422-4B32-40F1-A961-033ED4B99E44}" type="presParOf" srcId="{14C004A4-FC68-48FB-BF1C-0BC52C1C422A}" destId="{BA41733A-2004-4940-9BD8-3DA33E75F126}" srcOrd="6" destOrd="0" presId="urn:microsoft.com/office/officeart/2005/8/layout/radial6"/>
    <dgm:cxn modelId="{4C5B6CA4-EDF4-4A8B-BEB7-73FB76B06FDC}" type="presParOf" srcId="{14C004A4-FC68-48FB-BF1C-0BC52C1C422A}" destId="{1D99D352-AD44-42C9-A3C2-28A9A4EF346A}" srcOrd="7" destOrd="0" presId="urn:microsoft.com/office/officeart/2005/8/layout/radial6"/>
    <dgm:cxn modelId="{DBEABD7A-DBFA-4737-BB1F-9F0FB61FF668}" type="presParOf" srcId="{14C004A4-FC68-48FB-BF1C-0BC52C1C422A}" destId="{6748ED2C-AAC6-4F83-8289-9EEA8C562AD1}" srcOrd="8" destOrd="0" presId="urn:microsoft.com/office/officeart/2005/8/layout/radial6"/>
    <dgm:cxn modelId="{149738E6-4E6D-460B-BB6C-5F92205F8548}" type="presParOf" srcId="{14C004A4-FC68-48FB-BF1C-0BC52C1C422A}" destId="{9DA59CC2-CA29-4393-81A9-1399121A5D19}" srcOrd="9" destOrd="0" presId="urn:microsoft.com/office/officeart/2005/8/layout/radial6"/>
    <dgm:cxn modelId="{D5C0BCF7-1378-4074-AE99-956C0B10D97A}" type="presParOf" srcId="{14C004A4-FC68-48FB-BF1C-0BC52C1C422A}" destId="{48D8C5C6-DFA8-4C7F-869F-488BBF009802}" srcOrd="10" destOrd="0" presId="urn:microsoft.com/office/officeart/2005/8/layout/radial6"/>
    <dgm:cxn modelId="{2B740783-98D7-40E9-ABAD-E8F53640B3F0}" type="presParOf" srcId="{14C004A4-FC68-48FB-BF1C-0BC52C1C422A}" destId="{8EF1FE3A-8D77-48F5-822E-A65AFA0DFECB}" srcOrd="11" destOrd="0" presId="urn:microsoft.com/office/officeart/2005/8/layout/radial6"/>
    <dgm:cxn modelId="{8BAC31A6-3B0D-42B9-A04D-F997B2A33E84}" type="presParOf" srcId="{14C004A4-FC68-48FB-BF1C-0BC52C1C422A}" destId="{5C33BF58-B35F-438B-84ED-6E94E7644A4D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9B0F146-C01D-40A0-982B-9280E0395AA4}" type="doc">
      <dgm:prSet loTypeId="urn:microsoft.com/office/officeart/2005/8/layout/lProcess3" loCatId="process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zh-CN" altLang="en-US"/>
        </a:p>
      </dgm:t>
    </dgm:pt>
    <dgm:pt modelId="{BE757CAA-8309-4B62-A288-22548FAEBFE4}" type="pres">
      <dgm:prSet presAssocID="{E9B0F146-C01D-40A0-982B-9280E0395AA4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4A6F3900-205D-4692-B18E-AE95C628EACE}" type="presOf" srcId="{E9B0F146-C01D-40A0-982B-9280E0395AA4}" destId="{BE757CAA-8309-4B62-A288-22548FAEBFE4}" srcOrd="0" destOrd="0" presId="urn:microsoft.com/office/officeart/2005/8/layout/lProcess3"/>
  </dgm:cxnLst>
  <dgm:bg>
    <a:blipFill>
      <a:blip xmlns:r="http://schemas.openxmlformats.org/officeDocument/2006/relationships" r:embed="rId1"/>
      <a:stretch>
        <a:fillRect/>
      </a:stretch>
    </a:blipFill>
  </dgm:bg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9B0F146-C01D-40A0-982B-9280E0395AA4}" type="doc">
      <dgm:prSet loTypeId="urn:microsoft.com/office/officeart/2005/8/layout/lProcess3" loCatId="process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zh-CN" altLang="en-US"/>
        </a:p>
      </dgm:t>
    </dgm:pt>
    <dgm:pt modelId="{BE757CAA-8309-4B62-A288-22548FAEBFE4}" type="pres">
      <dgm:prSet presAssocID="{E9B0F146-C01D-40A0-982B-9280E0395AA4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3329B34C-417E-4E54-A1B1-BB10467DFC1E}" type="presOf" srcId="{E9B0F146-C01D-40A0-982B-9280E0395AA4}" destId="{BE757CAA-8309-4B62-A288-22548FAEBFE4}" srcOrd="0" destOrd="0" presId="urn:microsoft.com/office/officeart/2005/8/layout/lProcess3"/>
  </dgm:cxnLst>
  <dgm:bg>
    <a:blipFill>
      <a:blip xmlns:r="http://schemas.openxmlformats.org/officeDocument/2006/relationships" r:embed="rId1"/>
      <a:stretch>
        <a:fillRect/>
      </a:stretch>
    </a:blipFill>
  </dgm:bg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33BF58-B35F-438B-84ED-6E94E7644A4D}">
      <dsp:nvSpPr>
        <dsp:cNvPr id="0" name=""/>
        <dsp:cNvSpPr/>
      </dsp:nvSpPr>
      <dsp:spPr>
        <a:xfrm>
          <a:off x="2407541" y="454916"/>
          <a:ext cx="3033517" cy="3033517"/>
        </a:xfrm>
        <a:prstGeom prst="blockArc">
          <a:avLst>
            <a:gd name="adj1" fmla="val 10800000"/>
            <a:gd name="adj2" fmla="val 16200000"/>
            <a:gd name="adj3" fmla="val 4642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DA59CC2-CA29-4393-81A9-1399121A5D19}">
      <dsp:nvSpPr>
        <dsp:cNvPr id="0" name=""/>
        <dsp:cNvSpPr/>
      </dsp:nvSpPr>
      <dsp:spPr>
        <a:xfrm>
          <a:off x="2407541" y="454916"/>
          <a:ext cx="3033517" cy="3033517"/>
        </a:xfrm>
        <a:prstGeom prst="blockArc">
          <a:avLst>
            <a:gd name="adj1" fmla="val 5400000"/>
            <a:gd name="adj2" fmla="val 10800000"/>
            <a:gd name="adj3" fmla="val 4642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A41733A-2004-4940-9BD8-3DA33E75F126}">
      <dsp:nvSpPr>
        <dsp:cNvPr id="0" name=""/>
        <dsp:cNvSpPr/>
      </dsp:nvSpPr>
      <dsp:spPr>
        <a:xfrm>
          <a:off x="2407541" y="454916"/>
          <a:ext cx="3033517" cy="3033517"/>
        </a:xfrm>
        <a:prstGeom prst="blockArc">
          <a:avLst>
            <a:gd name="adj1" fmla="val 0"/>
            <a:gd name="adj2" fmla="val 5400000"/>
            <a:gd name="adj3" fmla="val 4642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6998211-70A9-4916-9FC1-FB45EE89F425}">
      <dsp:nvSpPr>
        <dsp:cNvPr id="0" name=""/>
        <dsp:cNvSpPr/>
      </dsp:nvSpPr>
      <dsp:spPr>
        <a:xfrm>
          <a:off x="2407541" y="454916"/>
          <a:ext cx="3033517" cy="3033517"/>
        </a:xfrm>
        <a:prstGeom prst="blockArc">
          <a:avLst>
            <a:gd name="adj1" fmla="val 16200000"/>
            <a:gd name="adj2" fmla="val 0"/>
            <a:gd name="adj3" fmla="val 4642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C63BC96-4A96-4A06-875C-EAF04065D980}">
      <dsp:nvSpPr>
        <dsp:cNvPr id="0" name=""/>
        <dsp:cNvSpPr/>
      </dsp:nvSpPr>
      <dsp:spPr>
        <a:xfrm>
          <a:off x="3225858" y="1273233"/>
          <a:ext cx="1396882" cy="1396882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4610" tIns="54610" rIns="54610" bIns="54610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4300" kern="1200" dirty="0">
            <a:latin typeface="微软雅黑" pitchFamily="34" charset="-122"/>
            <a:ea typeface="微软雅黑" pitchFamily="34" charset="-122"/>
          </a:endParaRPr>
        </a:p>
      </dsp:txBody>
      <dsp:txXfrm>
        <a:off x="3430427" y="1477802"/>
        <a:ext cx="987744" cy="987744"/>
      </dsp:txXfrm>
    </dsp:sp>
    <dsp:sp modelId="{43E7696B-EA33-42D4-93F6-494C2C8A34A7}">
      <dsp:nvSpPr>
        <dsp:cNvPr id="0" name=""/>
        <dsp:cNvSpPr/>
      </dsp:nvSpPr>
      <dsp:spPr>
        <a:xfrm>
          <a:off x="3435391" y="1208"/>
          <a:ext cx="977817" cy="977817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3000" kern="1200" dirty="0">
            <a:latin typeface="微软雅黑" pitchFamily="34" charset="-122"/>
            <a:ea typeface="微软雅黑" pitchFamily="34" charset="-122"/>
          </a:endParaRPr>
        </a:p>
      </dsp:txBody>
      <dsp:txXfrm>
        <a:off x="3578589" y="144406"/>
        <a:ext cx="691421" cy="691421"/>
      </dsp:txXfrm>
    </dsp:sp>
    <dsp:sp modelId="{5A28B5EF-17BE-45E2-8C41-1D4B6FFA1DAD}">
      <dsp:nvSpPr>
        <dsp:cNvPr id="0" name=""/>
        <dsp:cNvSpPr/>
      </dsp:nvSpPr>
      <dsp:spPr>
        <a:xfrm>
          <a:off x="4916948" y="1482766"/>
          <a:ext cx="977817" cy="977817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3000" kern="1200" dirty="0">
            <a:latin typeface="微软雅黑" pitchFamily="34" charset="-122"/>
            <a:ea typeface="微软雅黑" pitchFamily="34" charset="-122"/>
          </a:endParaRPr>
        </a:p>
      </dsp:txBody>
      <dsp:txXfrm>
        <a:off x="5060146" y="1625964"/>
        <a:ext cx="691421" cy="691421"/>
      </dsp:txXfrm>
    </dsp:sp>
    <dsp:sp modelId="{1D99D352-AD44-42C9-A3C2-28A9A4EF346A}">
      <dsp:nvSpPr>
        <dsp:cNvPr id="0" name=""/>
        <dsp:cNvSpPr/>
      </dsp:nvSpPr>
      <dsp:spPr>
        <a:xfrm>
          <a:off x="3435391" y="2964323"/>
          <a:ext cx="977817" cy="977817"/>
        </a:xfrm>
        <a:prstGeom prst="ellipse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3000" kern="1200" dirty="0">
            <a:latin typeface="微软雅黑" pitchFamily="34" charset="-122"/>
            <a:ea typeface="微软雅黑" pitchFamily="34" charset="-122"/>
          </a:endParaRPr>
        </a:p>
      </dsp:txBody>
      <dsp:txXfrm>
        <a:off x="3578589" y="3107521"/>
        <a:ext cx="691421" cy="691421"/>
      </dsp:txXfrm>
    </dsp:sp>
    <dsp:sp modelId="{48D8C5C6-DFA8-4C7F-869F-488BBF009802}">
      <dsp:nvSpPr>
        <dsp:cNvPr id="0" name=""/>
        <dsp:cNvSpPr/>
      </dsp:nvSpPr>
      <dsp:spPr>
        <a:xfrm>
          <a:off x="1953833" y="1482766"/>
          <a:ext cx="977817" cy="977817"/>
        </a:xfrm>
        <a:prstGeom prst="ellipse">
          <a:avLst/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3000" kern="1200" dirty="0">
            <a:latin typeface="微软雅黑" pitchFamily="34" charset="-122"/>
            <a:ea typeface="微软雅黑" pitchFamily="34" charset="-122"/>
          </a:endParaRPr>
        </a:p>
      </dsp:txBody>
      <dsp:txXfrm>
        <a:off x="2097031" y="1625964"/>
        <a:ext cx="691421" cy="69142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F721CB-30FA-4449-A142-E13673F5D2DC}" type="datetimeFigureOut">
              <a:rPr lang="zh-CN" altLang="en-US" smtClean="0"/>
              <a:pPr/>
              <a:t>2014/5/14</a:t>
            </a:fld>
            <a:endParaRPr lang="ru-RU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1C7439-4DA8-4F1C-9AA1-F9AE9D1CC398}" type="slidenum">
              <a:rPr lang="zh-CN" altLang="en-US" smtClean="0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3425801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6197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380985" algn="l" defTabSz="76197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761970" algn="l" defTabSz="76197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142954" algn="l" defTabSz="76197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523939" algn="l" defTabSz="76197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1904924" algn="l" defTabSz="76197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285909" algn="l" defTabSz="76197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666893" algn="l" defTabSz="76197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3047878" algn="l" defTabSz="76197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1C7439-4DA8-4F1C-9AA1-F9AE9D1CC398}" type="slidenum">
              <a:rPr lang="zh-CN" altLang="en-US" smtClean="0"/>
              <a:pPr/>
              <a:t>5</a:t>
            </a:fld>
            <a:endParaRPr lang="ru-RU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0C4BD6C-79A7-4A59-A8AF-7E8EDC6D43EF}" type="slidenum">
              <a:rPr lang="en-US" altLang="zh-CN" smtClean="0"/>
              <a:pPr/>
              <a:t>6</a:t>
            </a:fld>
            <a:endParaRPr lang="ru-RU" altLang="zh-CN" smtClean="0"/>
          </a:p>
        </p:txBody>
      </p:sp>
      <p:sp>
        <p:nvSpPr>
          <p:cNvPr id="14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zh-CN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1C7439-4DA8-4F1C-9AA1-F9AE9D1CC398}" type="slidenum">
              <a:rPr lang="zh-CN" altLang="en-US" smtClean="0"/>
              <a:pPr/>
              <a:t>24</a:t>
            </a:fld>
            <a:endParaRPr lang="ru-RU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1C7439-4DA8-4F1C-9AA1-F9AE9D1CC398}" type="slidenum">
              <a:rPr lang="zh-CN" altLang="en-US" smtClean="0"/>
              <a:pPr/>
              <a:t>25</a:t>
            </a:fld>
            <a:endParaRPr lang="ru-RU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1C7439-4DA8-4F1C-9AA1-F9AE9D1CC398}" type="slidenum">
              <a:rPr lang="zh-CN" altLang="en-US" smtClean="0"/>
              <a:pPr/>
              <a:t>29</a:t>
            </a:fld>
            <a:endParaRPr lang="ru-RU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1C7439-4DA8-4F1C-9AA1-F9AE9D1CC398}" type="slidenum">
              <a:rPr lang="zh-CN" altLang="en-US" smtClean="0"/>
              <a:pPr/>
              <a:t>30</a:t>
            </a:fld>
            <a:endParaRPr lang="ru-RU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0820CF-B880-4189-942D-D702A7CBA730}" type="datetimeFigureOut">
              <a:rPr lang="zh-CN" altLang="en-US" smtClean="0"/>
              <a:pPr/>
              <a:t>2014/5/14</a:t>
            </a:fld>
            <a:endParaRPr lang="zh-CN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0820CF-B880-4189-942D-D702A7CBA730}" type="datetimeFigureOut">
              <a:rPr lang="zh-CN" altLang="en-US" smtClean="0"/>
              <a:pPr/>
              <a:t>2014/5/14</a:t>
            </a:fld>
            <a:endParaRPr lang="zh-CN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9C850D-5532-4AEC-B22C-16AFB7829A5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0820CF-B880-4189-942D-D702A7CBA730}" type="datetimeFigureOut">
              <a:rPr lang="zh-CN" altLang="en-US" smtClean="0"/>
              <a:pPr/>
              <a:t>2014/5/14</a:t>
            </a:fld>
            <a:endParaRPr lang="zh-CN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0820CF-B880-4189-942D-D702A7CBA730}" type="datetimeFigureOut">
              <a:rPr lang="zh-CN" altLang="en-US" smtClean="0"/>
              <a:pPr/>
              <a:t>2014/5/14</a:t>
            </a:fld>
            <a:endParaRPr lang="zh-CN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23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809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619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429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239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04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668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0478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2014/5/14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5D4DCBB-D4E3-43C1-BCEA-DFE6F8282BF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23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809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619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429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239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04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668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0478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2014/5/14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theme" Target="../theme/theme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theme" Target="../theme/theme5.xml"/><Relationship Id="rId4" Type="http://schemas.openxmlformats.org/officeDocument/2006/relationships/image" Target="../media/image3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C:\Users\lenovo\Desktop\新建文件夹\01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0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8" descr="C:\Users\lenovo\Desktop\新建文件夹\00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4388" y="4893470"/>
            <a:ext cx="1655762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9" descr="C:\Users\lenovo\Desktop\新建文件夹\014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852" y="4839895"/>
            <a:ext cx="2087564" cy="213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直接连接符 11"/>
          <p:cNvCxnSpPr/>
          <p:nvPr/>
        </p:nvCxnSpPr>
        <p:spPr>
          <a:xfrm>
            <a:off x="323851" y="4839891"/>
            <a:ext cx="84963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0" name="Picture 6" descr="C:\Users\lenovo\Desktop\0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44000" cy="515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5978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6197" tIns="38098" rIns="76197" bIns="3809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3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4"/>
            <a:ext cx="8229600" cy="3394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6197" tIns="38098" rIns="76197" bIns="3809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3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3922"/>
            <a:ext cx="2133600" cy="35718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76197" tIns="38098" rIns="76197" bIns="38098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2014/5/14</a:t>
            </a:fld>
            <a:endParaRPr lang="zh-CN" altLang="en-US"/>
          </a:p>
        </p:txBody>
      </p:sp>
      <p:sp>
        <p:nvSpPr>
          <p:cNvPr id="14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3922"/>
            <a:ext cx="2895600" cy="35718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76197" tIns="38098" rIns="76197" bIns="38098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ea typeface="+mn-ea"/>
              </a:defRPr>
            </a:lvl1pPr>
          </a:lstStyle>
          <a:p>
            <a:endParaRPr lang="zh-CN" altLang="en-US"/>
          </a:p>
        </p:txBody>
      </p:sp>
      <p:sp>
        <p:nvSpPr>
          <p:cNvPr id="1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3922"/>
            <a:ext cx="2133600" cy="35718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76197" tIns="38098" rIns="76197" bIns="38098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+mn-ea"/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ransition>
    <p:blinds dir="vert"/>
  </p:transition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charset="0"/>
          <a:ea typeface="宋体" charset="-122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charset="0"/>
          <a:ea typeface="宋体" charset="-122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charset="0"/>
          <a:ea typeface="宋体" charset="-122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charset="0"/>
          <a:ea typeface="宋体" charset="-122"/>
        </a:defRPr>
      </a:lvl5pPr>
      <a:lvl6pPr marL="380985" algn="ctr" rtl="0" eaLnBrk="1" fontAlgn="base" hangingPunct="1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charset="0"/>
          <a:ea typeface="宋体" charset="-122"/>
        </a:defRPr>
      </a:lvl6pPr>
      <a:lvl7pPr marL="761970" algn="ctr" rtl="0" eaLnBrk="1" fontAlgn="base" hangingPunct="1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charset="0"/>
          <a:ea typeface="宋体" charset="-122"/>
        </a:defRPr>
      </a:lvl7pPr>
      <a:lvl8pPr marL="1142954" algn="ctr" rtl="0" eaLnBrk="1" fontAlgn="base" hangingPunct="1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charset="0"/>
          <a:ea typeface="宋体" charset="-122"/>
        </a:defRPr>
      </a:lvl8pPr>
      <a:lvl9pPr marL="1523939" algn="ctr" rtl="0" eaLnBrk="1" fontAlgn="base" hangingPunct="1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charset="0"/>
          <a:ea typeface="宋体" charset="-122"/>
        </a:defRPr>
      </a:lvl9pPr>
    </p:titleStyle>
    <p:bodyStyle>
      <a:lvl1pPr marL="285739" indent="-285739" algn="l" rtl="0" eaLnBrk="1" fontAlgn="base" hangingPunct="1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  <a:ea typeface="+mn-ea"/>
          <a:cs typeface="+mn-cs"/>
        </a:defRPr>
      </a:lvl1pPr>
      <a:lvl2pPr marL="619100" indent="-238115" algn="l" rtl="0" eaLnBrk="1" fontAlgn="base" hangingPunct="1">
        <a:spcBef>
          <a:spcPct val="20000"/>
        </a:spcBef>
        <a:spcAft>
          <a:spcPct val="0"/>
        </a:spcAft>
        <a:buChar char="–"/>
        <a:defRPr sz="2300">
          <a:solidFill>
            <a:schemeClr val="tx1"/>
          </a:solidFill>
          <a:latin typeface="+mn-lt"/>
          <a:ea typeface="+mn-ea"/>
        </a:defRPr>
      </a:lvl2pPr>
      <a:lvl3pPr marL="952462" indent="-190492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333447" indent="-190492" algn="l" rtl="0" eaLnBrk="1" fontAlgn="base" hangingPunct="1">
        <a:spcBef>
          <a:spcPct val="20000"/>
        </a:spcBef>
        <a:spcAft>
          <a:spcPct val="0"/>
        </a:spcAft>
        <a:buChar char="–"/>
        <a:defRPr sz="1700">
          <a:solidFill>
            <a:schemeClr val="tx1"/>
          </a:solidFill>
          <a:latin typeface="+mn-lt"/>
          <a:ea typeface="+mn-ea"/>
        </a:defRPr>
      </a:lvl4pPr>
      <a:lvl5pPr marL="1714431" indent="-190492" algn="l" rtl="0" eaLnBrk="1" fontAlgn="base" hangingPunct="1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  <a:ea typeface="+mn-ea"/>
        </a:defRPr>
      </a:lvl5pPr>
      <a:lvl6pPr marL="2095416" indent="-190492" algn="l" rtl="0" eaLnBrk="1" fontAlgn="base" hangingPunct="1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  <a:ea typeface="+mn-ea"/>
        </a:defRPr>
      </a:lvl6pPr>
      <a:lvl7pPr marL="2476401" indent="-190492" algn="l" rtl="0" eaLnBrk="1" fontAlgn="base" hangingPunct="1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  <a:ea typeface="+mn-ea"/>
        </a:defRPr>
      </a:lvl7pPr>
      <a:lvl8pPr marL="2857386" indent="-190492" algn="l" rtl="0" eaLnBrk="1" fontAlgn="base" hangingPunct="1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  <a:ea typeface="+mn-ea"/>
        </a:defRPr>
      </a:lvl8pPr>
      <a:lvl9pPr marL="3238370" indent="-190492" algn="l" rtl="0" eaLnBrk="1" fontAlgn="base" hangingPunct="1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985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97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95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93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492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90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893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7878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C:\Users\lenovo\Desktop\新建文件夹\01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0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8" descr="C:\Users\lenovo\Desktop\新建文件夹\00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4388" y="4893470"/>
            <a:ext cx="1655762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9" descr="C:\Users\lenovo\Desktop\新建文件夹\014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852" y="4839895"/>
            <a:ext cx="2087564" cy="213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直接连接符 11"/>
          <p:cNvCxnSpPr/>
          <p:nvPr/>
        </p:nvCxnSpPr>
        <p:spPr>
          <a:xfrm>
            <a:off x="323851" y="4839891"/>
            <a:ext cx="84963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0" name="Picture 6" descr="C:\Users\lenovo\Desktop\0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9144000" cy="515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5978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6197" tIns="38098" rIns="76197" bIns="3809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3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4"/>
            <a:ext cx="8229600" cy="3394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6197" tIns="38098" rIns="76197" bIns="3809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3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3922"/>
            <a:ext cx="2133600" cy="35718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76197" tIns="38098" rIns="76197" bIns="38098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2014/5/14</a:t>
            </a:fld>
            <a:endParaRPr lang="zh-CN" altLang="en-US"/>
          </a:p>
        </p:txBody>
      </p:sp>
      <p:sp>
        <p:nvSpPr>
          <p:cNvPr id="14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3922"/>
            <a:ext cx="2895600" cy="35718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76197" tIns="38098" rIns="76197" bIns="38098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ea typeface="+mn-ea"/>
              </a:defRPr>
            </a:lvl1pPr>
          </a:lstStyle>
          <a:p>
            <a:endParaRPr lang="zh-CN" altLang="en-US"/>
          </a:p>
        </p:txBody>
      </p:sp>
      <p:sp>
        <p:nvSpPr>
          <p:cNvPr id="1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3922"/>
            <a:ext cx="2133600" cy="35718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76197" tIns="38098" rIns="76197" bIns="38098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+mn-ea"/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ransition>
    <p:blinds dir="vert"/>
  </p:transition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charset="0"/>
          <a:ea typeface="宋体" charset="-122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charset="0"/>
          <a:ea typeface="宋体" charset="-122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charset="0"/>
          <a:ea typeface="宋体" charset="-122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charset="0"/>
          <a:ea typeface="宋体" charset="-122"/>
        </a:defRPr>
      </a:lvl5pPr>
      <a:lvl6pPr marL="380985" algn="ctr" rtl="0" eaLnBrk="1" fontAlgn="base" hangingPunct="1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charset="0"/>
          <a:ea typeface="宋体" charset="-122"/>
        </a:defRPr>
      </a:lvl6pPr>
      <a:lvl7pPr marL="761970" algn="ctr" rtl="0" eaLnBrk="1" fontAlgn="base" hangingPunct="1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charset="0"/>
          <a:ea typeface="宋体" charset="-122"/>
        </a:defRPr>
      </a:lvl7pPr>
      <a:lvl8pPr marL="1142954" algn="ctr" rtl="0" eaLnBrk="1" fontAlgn="base" hangingPunct="1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charset="0"/>
          <a:ea typeface="宋体" charset="-122"/>
        </a:defRPr>
      </a:lvl8pPr>
      <a:lvl9pPr marL="1523939" algn="ctr" rtl="0" eaLnBrk="1" fontAlgn="base" hangingPunct="1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charset="0"/>
          <a:ea typeface="宋体" charset="-122"/>
        </a:defRPr>
      </a:lvl9pPr>
    </p:titleStyle>
    <p:bodyStyle>
      <a:lvl1pPr marL="285739" indent="-285739" algn="l" rtl="0" eaLnBrk="1" fontAlgn="base" hangingPunct="1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  <a:ea typeface="+mn-ea"/>
          <a:cs typeface="+mn-cs"/>
        </a:defRPr>
      </a:lvl1pPr>
      <a:lvl2pPr marL="619100" indent="-238115" algn="l" rtl="0" eaLnBrk="1" fontAlgn="base" hangingPunct="1">
        <a:spcBef>
          <a:spcPct val="20000"/>
        </a:spcBef>
        <a:spcAft>
          <a:spcPct val="0"/>
        </a:spcAft>
        <a:buChar char="–"/>
        <a:defRPr sz="2300">
          <a:solidFill>
            <a:schemeClr val="tx1"/>
          </a:solidFill>
          <a:latin typeface="+mn-lt"/>
          <a:ea typeface="+mn-ea"/>
        </a:defRPr>
      </a:lvl2pPr>
      <a:lvl3pPr marL="952462" indent="-190492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333447" indent="-190492" algn="l" rtl="0" eaLnBrk="1" fontAlgn="base" hangingPunct="1">
        <a:spcBef>
          <a:spcPct val="20000"/>
        </a:spcBef>
        <a:spcAft>
          <a:spcPct val="0"/>
        </a:spcAft>
        <a:buChar char="–"/>
        <a:defRPr sz="1700">
          <a:solidFill>
            <a:schemeClr val="tx1"/>
          </a:solidFill>
          <a:latin typeface="+mn-lt"/>
          <a:ea typeface="+mn-ea"/>
        </a:defRPr>
      </a:lvl4pPr>
      <a:lvl5pPr marL="1714431" indent="-190492" algn="l" rtl="0" eaLnBrk="1" fontAlgn="base" hangingPunct="1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  <a:ea typeface="+mn-ea"/>
        </a:defRPr>
      </a:lvl5pPr>
      <a:lvl6pPr marL="2095416" indent="-190492" algn="l" rtl="0" eaLnBrk="1" fontAlgn="base" hangingPunct="1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  <a:ea typeface="+mn-ea"/>
        </a:defRPr>
      </a:lvl6pPr>
      <a:lvl7pPr marL="2476401" indent="-190492" algn="l" rtl="0" eaLnBrk="1" fontAlgn="base" hangingPunct="1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  <a:ea typeface="+mn-ea"/>
        </a:defRPr>
      </a:lvl7pPr>
      <a:lvl8pPr marL="2857386" indent="-190492" algn="l" rtl="0" eaLnBrk="1" fontAlgn="base" hangingPunct="1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  <a:ea typeface="+mn-ea"/>
        </a:defRPr>
      </a:lvl8pPr>
      <a:lvl9pPr marL="3238370" indent="-190492" algn="l" rtl="0" eaLnBrk="1" fontAlgn="base" hangingPunct="1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985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97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95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93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492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90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893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7878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5978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6197" tIns="38098" rIns="76197" bIns="3809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4"/>
            <a:ext cx="8229600" cy="3394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6197" tIns="38098" rIns="76197" bIns="3809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3922"/>
            <a:ext cx="2133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76197" tIns="38098" rIns="76197" bIns="38098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+mn-lt"/>
                <a:ea typeface="+mn-ea"/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2014/5/14</a:t>
            </a:fld>
            <a:endParaRPr lang="zh-CN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3922"/>
            <a:ext cx="2895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76197" tIns="38098" rIns="76197" bIns="38098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n-lt"/>
                <a:ea typeface="+mn-ea"/>
              </a:defRPr>
            </a:lvl1pPr>
          </a:lstStyle>
          <a:p>
            <a:endParaRPr lang="zh-CN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3922"/>
            <a:ext cx="2133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76197" tIns="38098" rIns="76197" bIns="38098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n-lt"/>
                <a:ea typeface="+mn-ea"/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13319" name="Picture 7" descr="C:\Users\lenovo\Desktop\新建文件夹\015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0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0" name="Picture 8" descr="C:\Users\lenovo\Desktop\新建文件夹\001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64388" y="4893470"/>
            <a:ext cx="1655762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1" name="Picture 9" descr="C:\Users\lenovo\Desktop\新建文件夹\014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3852" y="4839895"/>
            <a:ext cx="2087564" cy="213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直接连接符 11"/>
          <p:cNvCxnSpPr/>
          <p:nvPr/>
        </p:nvCxnSpPr>
        <p:spPr>
          <a:xfrm>
            <a:off x="323851" y="4839891"/>
            <a:ext cx="84963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77" r:id="rId2"/>
  </p:sldLayoutIdLst>
  <p:transition>
    <p:blinds dir="vert"/>
  </p:transition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charset="0"/>
          <a:ea typeface="宋体" charset="-122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charset="0"/>
          <a:ea typeface="宋体" charset="-122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charset="0"/>
          <a:ea typeface="宋体" charset="-122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charset="0"/>
          <a:ea typeface="宋体" charset="-122"/>
        </a:defRPr>
      </a:lvl5pPr>
      <a:lvl6pPr marL="380985" algn="ctr" rtl="0" eaLnBrk="1" fontAlgn="base" hangingPunct="1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charset="0"/>
          <a:ea typeface="宋体" charset="-122"/>
        </a:defRPr>
      </a:lvl6pPr>
      <a:lvl7pPr marL="761970" algn="ctr" rtl="0" eaLnBrk="1" fontAlgn="base" hangingPunct="1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charset="0"/>
          <a:ea typeface="宋体" charset="-122"/>
        </a:defRPr>
      </a:lvl7pPr>
      <a:lvl8pPr marL="1142954" algn="ctr" rtl="0" eaLnBrk="1" fontAlgn="base" hangingPunct="1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charset="0"/>
          <a:ea typeface="宋体" charset="-122"/>
        </a:defRPr>
      </a:lvl8pPr>
      <a:lvl9pPr marL="1523939" algn="ctr" rtl="0" eaLnBrk="1" fontAlgn="base" hangingPunct="1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charset="0"/>
          <a:ea typeface="宋体" charset="-122"/>
        </a:defRPr>
      </a:lvl9pPr>
    </p:titleStyle>
    <p:bodyStyle>
      <a:lvl1pPr marL="285739" indent="-285739" algn="l" rtl="0" eaLnBrk="1" fontAlgn="base" hangingPunct="1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  <a:ea typeface="+mn-ea"/>
          <a:cs typeface="+mn-cs"/>
        </a:defRPr>
      </a:lvl1pPr>
      <a:lvl2pPr marL="619100" indent="-238115" algn="l" rtl="0" eaLnBrk="1" fontAlgn="base" hangingPunct="1">
        <a:spcBef>
          <a:spcPct val="20000"/>
        </a:spcBef>
        <a:spcAft>
          <a:spcPct val="0"/>
        </a:spcAft>
        <a:buChar char="–"/>
        <a:defRPr sz="2300">
          <a:solidFill>
            <a:schemeClr val="tx1"/>
          </a:solidFill>
          <a:latin typeface="+mn-lt"/>
          <a:ea typeface="+mn-ea"/>
        </a:defRPr>
      </a:lvl2pPr>
      <a:lvl3pPr marL="952462" indent="-190492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333447" indent="-190492" algn="l" rtl="0" eaLnBrk="1" fontAlgn="base" hangingPunct="1">
        <a:spcBef>
          <a:spcPct val="20000"/>
        </a:spcBef>
        <a:spcAft>
          <a:spcPct val="0"/>
        </a:spcAft>
        <a:buChar char="–"/>
        <a:defRPr sz="1700">
          <a:solidFill>
            <a:schemeClr val="tx1"/>
          </a:solidFill>
          <a:latin typeface="+mn-lt"/>
          <a:ea typeface="+mn-ea"/>
        </a:defRPr>
      </a:lvl4pPr>
      <a:lvl5pPr marL="1714431" indent="-190492" algn="l" rtl="0" eaLnBrk="1" fontAlgn="base" hangingPunct="1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  <a:ea typeface="+mn-ea"/>
        </a:defRPr>
      </a:lvl5pPr>
      <a:lvl6pPr marL="2095416" indent="-190492" algn="l" rtl="0" eaLnBrk="1" fontAlgn="base" hangingPunct="1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  <a:ea typeface="+mn-ea"/>
        </a:defRPr>
      </a:lvl6pPr>
      <a:lvl7pPr marL="2476401" indent="-190492" algn="l" rtl="0" eaLnBrk="1" fontAlgn="base" hangingPunct="1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  <a:ea typeface="+mn-ea"/>
        </a:defRPr>
      </a:lvl7pPr>
      <a:lvl8pPr marL="2857386" indent="-190492" algn="l" rtl="0" eaLnBrk="1" fontAlgn="base" hangingPunct="1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  <a:ea typeface="+mn-ea"/>
        </a:defRPr>
      </a:lvl8pPr>
      <a:lvl9pPr marL="3238370" indent="-190492" algn="l" rtl="0" eaLnBrk="1" fontAlgn="base" hangingPunct="1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985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97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95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93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492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90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893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7878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C:\Users\lenovo\Desktop\新建文件夹\01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0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8" descr="C:\Users\lenovo\Desktop\新建文件夹\00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4388" y="4893470"/>
            <a:ext cx="1655762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9" descr="C:\Users\lenovo\Desktop\新建文件夹\014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852" y="4839895"/>
            <a:ext cx="2087564" cy="213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直接连接符 11"/>
          <p:cNvCxnSpPr/>
          <p:nvPr/>
        </p:nvCxnSpPr>
        <p:spPr>
          <a:xfrm>
            <a:off x="323851" y="4839891"/>
            <a:ext cx="84963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0" name="Picture 6" descr="C:\Users\lenovo\Desktop\0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9144000" cy="515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5978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6197" tIns="38098" rIns="76197" bIns="3809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3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4"/>
            <a:ext cx="8229600" cy="3394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6197" tIns="38098" rIns="76197" bIns="3809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3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3922"/>
            <a:ext cx="2133600" cy="35718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76197" tIns="38098" rIns="76197" bIns="38098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2014/5/14</a:t>
            </a:fld>
            <a:endParaRPr lang="zh-CN" altLang="en-US"/>
          </a:p>
        </p:txBody>
      </p:sp>
      <p:sp>
        <p:nvSpPr>
          <p:cNvPr id="14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3922"/>
            <a:ext cx="2895600" cy="35718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76197" tIns="38098" rIns="76197" bIns="38098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ea typeface="+mn-ea"/>
              </a:defRPr>
            </a:lvl1pPr>
          </a:lstStyle>
          <a:p>
            <a:endParaRPr lang="zh-CN" altLang="en-US"/>
          </a:p>
        </p:txBody>
      </p:sp>
      <p:sp>
        <p:nvSpPr>
          <p:cNvPr id="1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3922"/>
            <a:ext cx="2133600" cy="35718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76197" tIns="38098" rIns="76197" bIns="38098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+mn-ea"/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ransition>
    <p:blinds dir="vert"/>
  </p:transition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charset="0"/>
          <a:ea typeface="宋体" charset="-122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charset="0"/>
          <a:ea typeface="宋体" charset="-122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charset="0"/>
          <a:ea typeface="宋体" charset="-122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charset="0"/>
          <a:ea typeface="宋体" charset="-122"/>
        </a:defRPr>
      </a:lvl5pPr>
      <a:lvl6pPr marL="380985" algn="ctr" rtl="0" eaLnBrk="1" fontAlgn="base" hangingPunct="1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charset="0"/>
          <a:ea typeface="宋体" charset="-122"/>
        </a:defRPr>
      </a:lvl6pPr>
      <a:lvl7pPr marL="761970" algn="ctr" rtl="0" eaLnBrk="1" fontAlgn="base" hangingPunct="1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charset="0"/>
          <a:ea typeface="宋体" charset="-122"/>
        </a:defRPr>
      </a:lvl7pPr>
      <a:lvl8pPr marL="1142954" algn="ctr" rtl="0" eaLnBrk="1" fontAlgn="base" hangingPunct="1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charset="0"/>
          <a:ea typeface="宋体" charset="-122"/>
        </a:defRPr>
      </a:lvl8pPr>
      <a:lvl9pPr marL="1523939" algn="ctr" rtl="0" eaLnBrk="1" fontAlgn="base" hangingPunct="1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charset="0"/>
          <a:ea typeface="宋体" charset="-122"/>
        </a:defRPr>
      </a:lvl9pPr>
    </p:titleStyle>
    <p:bodyStyle>
      <a:lvl1pPr marL="285739" indent="-285739" algn="l" rtl="0" eaLnBrk="1" fontAlgn="base" hangingPunct="1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  <a:ea typeface="+mn-ea"/>
          <a:cs typeface="+mn-cs"/>
        </a:defRPr>
      </a:lvl1pPr>
      <a:lvl2pPr marL="619100" indent="-238115" algn="l" rtl="0" eaLnBrk="1" fontAlgn="base" hangingPunct="1">
        <a:spcBef>
          <a:spcPct val="20000"/>
        </a:spcBef>
        <a:spcAft>
          <a:spcPct val="0"/>
        </a:spcAft>
        <a:buChar char="–"/>
        <a:defRPr sz="2300">
          <a:solidFill>
            <a:schemeClr val="tx1"/>
          </a:solidFill>
          <a:latin typeface="+mn-lt"/>
          <a:ea typeface="+mn-ea"/>
        </a:defRPr>
      </a:lvl2pPr>
      <a:lvl3pPr marL="952462" indent="-190492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333447" indent="-190492" algn="l" rtl="0" eaLnBrk="1" fontAlgn="base" hangingPunct="1">
        <a:spcBef>
          <a:spcPct val="20000"/>
        </a:spcBef>
        <a:spcAft>
          <a:spcPct val="0"/>
        </a:spcAft>
        <a:buChar char="–"/>
        <a:defRPr sz="1700">
          <a:solidFill>
            <a:schemeClr val="tx1"/>
          </a:solidFill>
          <a:latin typeface="+mn-lt"/>
          <a:ea typeface="+mn-ea"/>
        </a:defRPr>
      </a:lvl4pPr>
      <a:lvl5pPr marL="1714431" indent="-190492" algn="l" rtl="0" eaLnBrk="1" fontAlgn="base" hangingPunct="1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  <a:ea typeface="+mn-ea"/>
        </a:defRPr>
      </a:lvl5pPr>
      <a:lvl6pPr marL="2095416" indent="-190492" algn="l" rtl="0" eaLnBrk="1" fontAlgn="base" hangingPunct="1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  <a:ea typeface="+mn-ea"/>
        </a:defRPr>
      </a:lvl6pPr>
      <a:lvl7pPr marL="2476401" indent="-190492" algn="l" rtl="0" eaLnBrk="1" fontAlgn="base" hangingPunct="1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  <a:ea typeface="+mn-ea"/>
        </a:defRPr>
      </a:lvl7pPr>
      <a:lvl8pPr marL="2857386" indent="-190492" algn="l" rtl="0" eaLnBrk="1" fontAlgn="base" hangingPunct="1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  <a:ea typeface="+mn-ea"/>
        </a:defRPr>
      </a:lvl8pPr>
      <a:lvl9pPr marL="3238370" indent="-190492" algn="l" rtl="0" eaLnBrk="1" fontAlgn="base" hangingPunct="1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985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97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95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93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492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90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893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7878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5978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6197" tIns="38098" rIns="76197" bIns="3809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4"/>
            <a:ext cx="8229600" cy="3394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6197" tIns="38098" rIns="76197" bIns="3809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3922"/>
            <a:ext cx="2133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76197" tIns="38098" rIns="76197" bIns="38098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+mn-lt"/>
                <a:ea typeface="+mn-ea"/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2014/5/14</a:t>
            </a:fld>
            <a:endParaRPr lang="zh-CN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3922"/>
            <a:ext cx="2895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76197" tIns="38098" rIns="76197" bIns="38098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n-lt"/>
                <a:ea typeface="+mn-ea"/>
              </a:defRPr>
            </a:lvl1pPr>
          </a:lstStyle>
          <a:p>
            <a:endParaRPr lang="zh-CN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3922"/>
            <a:ext cx="2133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76197" tIns="38098" rIns="76197" bIns="38098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n-lt"/>
                <a:ea typeface="+mn-ea"/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13319" name="Picture 7" descr="C:\Users\lenovo\Desktop\新建文件夹\01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0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0" name="Picture 8" descr="C:\Users\lenovo\Desktop\新建文件夹\00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4388" y="4893470"/>
            <a:ext cx="1655762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1" name="Picture 9" descr="C:\Users\lenovo\Desktop\新建文件夹\014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852" y="4839895"/>
            <a:ext cx="2087564" cy="213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直接连接符 11"/>
          <p:cNvCxnSpPr/>
          <p:nvPr/>
        </p:nvCxnSpPr>
        <p:spPr>
          <a:xfrm>
            <a:off x="323851" y="4839891"/>
            <a:ext cx="84963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transition>
    <p:blinds dir="vert"/>
  </p:transition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charset="0"/>
          <a:ea typeface="宋体" charset="-122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charset="0"/>
          <a:ea typeface="宋体" charset="-122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charset="0"/>
          <a:ea typeface="宋体" charset="-122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charset="0"/>
          <a:ea typeface="宋体" charset="-122"/>
        </a:defRPr>
      </a:lvl5pPr>
      <a:lvl6pPr marL="380985" algn="ctr" rtl="0" eaLnBrk="1" fontAlgn="base" hangingPunct="1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charset="0"/>
          <a:ea typeface="宋体" charset="-122"/>
        </a:defRPr>
      </a:lvl6pPr>
      <a:lvl7pPr marL="761970" algn="ctr" rtl="0" eaLnBrk="1" fontAlgn="base" hangingPunct="1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charset="0"/>
          <a:ea typeface="宋体" charset="-122"/>
        </a:defRPr>
      </a:lvl7pPr>
      <a:lvl8pPr marL="1142954" algn="ctr" rtl="0" eaLnBrk="1" fontAlgn="base" hangingPunct="1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charset="0"/>
          <a:ea typeface="宋体" charset="-122"/>
        </a:defRPr>
      </a:lvl8pPr>
      <a:lvl9pPr marL="1523939" algn="ctr" rtl="0" eaLnBrk="1" fontAlgn="base" hangingPunct="1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charset="0"/>
          <a:ea typeface="宋体" charset="-122"/>
        </a:defRPr>
      </a:lvl9pPr>
    </p:titleStyle>
    <p:bodyStyle>
      <a:lvl1pPr marL="285739" indent="-285739" algn="l" rtl="0" eaLnBrk="1" fontAlgn="base" hangingPunct="1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  <a:ea typeface="+mn-ea"/>
          <a:cs typeface="+mn-cs"/>
        </a:defRPr>
      </a:lvl1pPr>
      <a:lvl2pPr marL="619100" indent="-238115" algn="l" rtl="0" eaLnBrk="1" fontAlgn="base" hangingPunct="1">
        <a:spcBef>
          <a:spcPct val="20000"/>
        </a:spcBef>
        <a:spcAft>
          <a:spcPct val="0"/>
        </a:spcAft>
        <a:buChar char="–"/>
        <a:defRPr sz="2300">
          <a:solidFill>
            <a:schemeClr val="tx1"/>
          </a:solidFill>
          <a:latin typeface="+mn-lt"/>
          <a:ea typeface="+mn-ea"/>
        </a:defRPr>
      </a:lvl2pPr>
      <a:lvl3pPr marL="952462" indent="-190492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333447" indent="-190492" algn="l" rtl="0" eaLnBrk="1" fontAlgn="base" hangingPunct="1">
        <a:spcBef>
          <a:spcPct val="20000"/>
        </a:spcBef>
        <a:spcAft>
          <a:spcPct val="0"/>
        </a:spcAft>
        <a:buChar char="–"/>
        <a:defRPr sz="1700">
          <a:solidFill>
            <a:schemeClr val="tx1"/>
          </a:solidFill>
          <a:latin typeface="+mn-lt"/>
          <a:ea typeface="+mn-ea"/>
        </a:defRPr>
      </a:lvl4pPr>
      <a:lvl5pPr marL="1714431" indent="-190492" algn="l" rtl="0" eaLnBrk="1" fontAlgn="base" hangingPunct="1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  <a:ea typeface="+mn-ea"/>
        </a:defRPr>
      </a:lvl5pPr>
      <a:lvl6pPr marL="2095416" indent="-190492" algn="l" rtl="0" eaLnBrk="1" fontAlgn="base" hangingPunct="1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  <a:ea typeface="+mn-ea"/>
        </a:defRPr>
      </a:lvl6pPr>
      <a:lvl7pPr marL="2476401" indent="-190492" algn="l" rtl="0" eaLnBrk="1" fontAlgn="base" hangingPunct="1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  <a:ea typeface="+mn-ea"/>
        </a:defRPr>
      </a:lvl7pPr>
      <a:lvl8pPr marL="2857386" indent="-190492" algn="l" rtl="0" eaLnBrk="1" fontAlgn="base" hangingPunct="1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  <a:ea typeface="+mn-ea"/>
        </a:defRPr>
      </a:lvl8pPr>
      <a:lvl9pPr marL="3238370" indent="-190492" algn="l" rtl="0" eaLnBrk="1" fontAlgn="base" hangingPunct="1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985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97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95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93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492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90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893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7878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5978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6197" tIns="38098" rIns="76197" bIns="3809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4"/>
            <a:ext cx="8229600" cy="3394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6197" tIns="38098" rIns="76197" bIns="3809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3922"/>
            <a:ext cx="2133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76197" tIns="38098" rIns="76197" bIns="38098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+mn-lt"/>
                <a:ea typeface="+mn-ea"/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2014/5/14</a:t>
            </a:fld>
            <a:endParaRPr lang="zh-CN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3922"/>
            <a:ext cx="2895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76197" tIns="38098" rIns="76197" bIns="38098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n-lt"/>
                <a:ea typeface="+mn-ea"/>
              </a:defRPr>
            </a:lvl1pPr>
          </a:lstStyle>
          <a:p>
            <a:endParaRPr lang="zh-CN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3922"/>
            <a:ext cx="2133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76197" tIns="38098" rIns="76197" bIns="38098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n-lt"/>
                <a:ea typeface="+mn-ea"/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13319" name="Picture 7" descr="C:\Users\lenovo\Desktop\新建文件夹\015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44000" cy="60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0" name="Picture 8" descr="C:\Users\lenovo\Desktop\新建文件夹\00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64388" y="4893470"/>
            <a:ext cx="1655762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1" name="Picture 9" descr="C:\Users\lenovo\Desktop\新建文件夹\014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3852" y="4839895"/>
            <a:ext cx="2087564" cy="213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直接连接符 11"/>
          <p:cNvCxnSpPr/>
          <p:nvPr/>
        </p:nvCxnSpPr>
        <p:spPr>
          <a:xfrm>
            <a:off x="323851" y="4839891"/>
            <a:ext cx="84963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</p:sldLayoutIdLst>
  <p:transition>
    <p:blinds dir="vert"/>
  </p:transition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charset="0"/>
          <a:ea typeface="宋体" charset="-122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charset="0"/>
          <a:ea typeface="宋体" charset="-122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charset="0"/>
          <a:ea typeface="宋体" charset="-122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charset="0"/>
          <a:ea typeface="宋体" charset="-122"/>
        </a:defRPr>
      </a:lvl5pPr>
      <a:lvl6pPr marL="380985" algn="ctr" rtl="0" eaLnBrk="1" fontAlgn="base" hangingPunct="1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charset="0"/>
          <a:ea typeface="宋体" charset="-122"/>
        </a:defRPr>
      </a:lvl6pPr>
      <a:lvl7pPr marL="761970" algn="ctr" rtl="0" eaLnBrk="1" fontAlgn="base" hangingPunct="1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charset="0"/>
          <a:ea typeface="宋体" charset="-122"/>
        </a:defRPr>
      </a:lvl7pPr>
      <a:lvl8pPr marL="1142954" algn="ctr" rtl="0" eaLnBrk="1" fontAlgn="base" hangingPunct="1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charset="0"/>
          <a:ea typeface="宋体" charset="-122"/>
        </a:defRPr>
      </a:lvl8pPr>
      <a:lvl9pPr marL="1523939" algn="ctr" rtl="0" eaLnBrk="1" fontAlgn="base" hangingPunct="1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charset="0"/>
          <a:ea typeface="宋体" charset="-122"/>
        </a:defRPr>
      </a:lvl9pPr>
    </p:titleStyle>
    <p:bodyStyle>
      <a:lvl1pPr marL="285739" indent="-285739" algn="l" rtl="0" eaLnBrk="1" fontAlgn="base" hangingPunct="1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  <a:ea typeface="+mn-ea"/>
          <a:cs typeface="+mn-cs"/>
        </a:defRPr>
      </a:lvl1pPr>
      <a:lvl2pPr marL="619100" indent="-238115" algn="l" rtl="0" eaLnBrk="1" fontAlgn="base" hangingPunct="1">
        <a:spcBef>
          <a:spcPct val="20000"/>
        </a:spcBef>
        <a:spcAft>
          <a:spcPct val="0"/>
        </a:spcAft>
        <a:buChar char="–"/>
        <a:defRPr sz="2300">
          <a:solidFill>
            <a:schemeClr val="tx1"/>
          </a:solidFill>
          <a:latin typeface="+mn-lt"/>
          <a:ea typeface="+mn-ea"/>
        </a:defRPr>
      </a:lvl2pPr>
      <a:lvl3pPr marL="952462" indent="-190492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333447" indent="-190492" algn="l" rtl="0" eaLnBrk="1" fontAlgn="base" hangingPunct="1">
        <a:spcBef>
          <a:spcPct val="20000"/>
        </a:spcBef>
        <a:spcAft>
          <a:spcPct val="0"/>
        </a:spcAft>
        <a:buChar char="–"/>
        <a:defRPr sz="1700">
          <a:solidFill>
            <a:schemeClr val="tx1"/>
          </a:solidFill>
          <a:latin typeface="+mn-lt"/>
          <a:ea typeface="+mn-ea"/>
        </a:defRPr>
      </a:lvl4pPr>
      <a:lvl5pPr marL="1714431" indent="-190492" algn="l" rtl="0" eaLnBrk="1" fontAlgn="base" hangingPunct="1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  <a:ea typeface="+mn-ea"/>
        </a:defRPr>
      </a:lvl5pPr>
      <a:lvl6pPr marL="2095416" indent="-190492" algn="l" rtl="0" eaLnBrk="1" fontAlgn="base" hangingPunct="1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  <a:ea typeface="+mn-ea"/>
        </a:defRPr>
      </a:lvl6pPr>
      <a:lvl7pPr marL="2476401" indent="-190492" algn="l" rtl="0" eaLnBrk="1" fontAlgn="base" hangingPunct="1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  <a:ea typeface="+mn-ea"/>
        </a:defRPr>
      </a:lvl7pPr>
      <a:lvl8pPr marL="2857386" indent="-190492" algn="l" rtl="0" eaLnBrk="1" fontAlgn="base" hangingPunct="1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  <a:ea typeface="+mn-ea"/>
        </a:defRPr>
      </a:lvl8pPr>
      <a:lvl9pPr marL="3238370" indent="-190492" algn="l" rtl="0" eaLnBrk="1" fontAlgn="base" hangingPunct="1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985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97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95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93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492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90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893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7878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5978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6197" tIns="38098" rIns="76197" bIns="3809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4"/>
            <a:ext cx="8229600" cy="3394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6197" tIns="38098" rIns="76197" bIns="3809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3922"/>
            <a:ext cx="2133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76197" tIns="38098" rIns="76197" bIns="38098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+mn-lt"/>
                <a:ea typeface="+mn-ea"/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2014/5/14</a:t>
            </a:fld>
            <a:endParaRPr lang="zh-CN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3922"/>
            <a:ext cx="2895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76197" tIns="38098" rIns="76197" bIns="38098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n-lt"/>
                <a:ea typeface="+mn-ea"/>
              </a:defRPr>
            </a:lvl1pPr>
          </a:lstStyle>
          <a:p>
            <a:endParaRPr lang="zh-CN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3922"/>
            <a:ext cx="2133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76197" tIns="38098" rIns="76197" bIns="38098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n-lt"/>
                <a:ea typeface="+mn-ea"/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13319" name="Picture 7" descr="C:\Users\lenovo\Desktop\新建文件夹\01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0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0" name="Picture 8" descr="C:\Users\lenovo\Desktop\新建文件夹\00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4388" y="4893470"/>
            <a:ext cx="1655762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1" name="Picture 9" descr="C:\Users\lenovo\Desktop\新建文件夹\014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852" y="4839895"/>
            <a:ext cx="2087564" cy="213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直接连接符 11"/>
          <p:cNvCxnSpPr/>
          <p:nvPr/>
        </p:nvCxnSpPr>
        <p:spPr>
          <a:xfrm>
            <a:off x="323851" y="4839891"/>
            <a:ext cx="84963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</p:sldLayoutIdLst>
  <p:transition>
    <p:blinds dir="vert"/>
  </p:transition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charset="0"/>
          <a:ea typeface="宋体" charset="-122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charset="0"/>
          <a:ea typeface="宋体" charset="-122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charset="0"/>
          <a:ea typeface="宋体" charset="-122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charset="0"/>
          <a:ea typeface="宋体" charset="-122"/>
        </a:defRPr>
      </a:lvl5pPr>
      <a:lvl6pPr marL="380985" algn="ctr" rtl="0" eaLnBrk="1" fontAlgn="base" hangingPunct="1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charset="0"/>
          <a:ea typeface="宋体" charset="-122"/>
        </a:defRPr>
      </a:lvl6pPr>
      <a:lvl7pPr marL="761970" algn="ctr" rtl="0" eaLnBrk="1" fontAlgn="base" hangingPunct="1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charset="0"/>
          <a:ea typeface="宋体" charset="-122"/>
        </a:defRPr>
      </a:lvl7pPr>
      <a:lvl8pPr marL="1142954" algn="ctr" rtl="0" eaLnBrk="1" fontAlgn="base" hangingPunct="1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charset="0"/>
          <a:ea typeface="宋体" charset="-122"/>
        </a:defRPr>
      </a:lvl8pPr>
      <a:lvl9pPr marL="1523939" algn="ctr" rtl="0" eaLnBrk="1" fontAlgn="base" hangingPunct="1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charset="0"/>
          <a:ea typeface="宋体" charset="-122"/>
        </a:defRPr>
      </a:lvl9pPr>
    </p:titleStyle>
    <p:bodyStyle>
      <a:lvl1pPr marL="285739" indent="-285739" algn="l" rtl="0" eaLnBrk="1" fontAlgn="base" hangingPunct="1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  <a:ea typeface="+mn-ea"/>
          <a:cs typeface="+mn-cs"/>
        </a:defRPr>
      </a:lvl1pPr>
      <a:lvl2pPr marL="619100" indent="-238115" algn="l" rtl="0" eaLnBrk="1" fontAlgn="base" hangingPunct="1">
        <a:spcBef>
          <a:spcPct val="20000"/>
        </a:spcBef>
        <a:spcAft>
          <a:spcPct val="0"/>
        </a:spcAft>
        <a:buChar char="–"/>
        <a:defRPr sz="2300">
          <a:solidFill>
            <a:schemeClr val="tx1"/>
          </a:solidFill>
          <a:latin typeface="+mn-lt"/>
          <a:ea typeface="+mn-ea"/>
        </a:defRPr>
      </a:lvl2pPr>
      <a:lvl3pPr marL="952462" indent="-190492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333447" indent="-190492" algn="l" rtl="0" eaLnBrk="1" fontAlgn="base" hangingPunct="1">
        <a:spcBef>
          <a:spcPct val="20000"/>
        </a:spcBef>
        <a:spcAft>
          <a:spcPct val="0"/>
        </a:spcAft>
        <a:buChar char="–"/>
        <a:defRPr sz="1700">
          <a:solidFill>
            <a:schemeClr val="tx1"/>
          </a:solidFill>
          <a:latin typeface="+mn-lt"/>
          <a:ea typeface="+mn-ea"/>
        </a:defRPr>
      </a:lvl4pPr>
      <a:lvl5pPr marL="1714431" indent="-190492" algn="l" rtl="0" eaLnBrk="1" fontAlgn="base" hangingPunct="1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  <a:ea typeface="+mn-ea"/>
        </a:defRPr>
      </a:lvl5pPr>
      <a:lvl6pPr marL="2095416" indent="-190492" algn="l" rtl="0" eaLnBrk="1" fontAlgn="base" hangingPunct="1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  <a:ea typeface="+mn-ea"/>
        </a:defRPr>
      </a:lvl6pPr>
      <a:lvl7pPr marL="2476401" indent="-190492" algn="l" rtl="0" eaLnBrk="1" fontAlgn="base" hangingPunct="1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  <a:ea typeface="+mn-ea"/>
        </a:defRPr>
      </a:lvl7pPr>
      <a:lvl8pPr marL="2857386" indent="-190492" algn="l" rtl="0" eaLnBrk="1" fontAlgn="base" hangingPunct="1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  <a:ea typeface="+mn-ea"/>
        </a:defRPr>
      </a:lvl8pPr>
      <a:lvl9pPr marL="3238370" indent="-190492" algn="l" rtl="0" eaLnBrk="1" fontAlgn="base" hangingPunct="1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985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97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95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93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492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90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893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7878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3" Type="http://schemas.openxmlformats.org/officeDocument/2006/relationships/image" Target="../media/image29.png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2" Type="http://schemas.openxmlformats.org/officeDocument/2006/relationships/image" Target="../media/image28.png"/><Relationship Id="rId16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11" Type="http://schemas.microsoft.com/office/2007/relationships/diagramDrawing" Target="../diagrams/drawing2.xml"/><Relationship Id="rId5" Type="http://schemas.openxmlformats.org/officeDocument/2006/relationships/image" Target="../media/image31.png"/><Relationship Id="rId15" Type="http://schemas.openxmlformats.org/officeDocument/2006/relationships/diagramColors" Target="../diagrams/colors3.xml"/><Relationship Id="rId10" Type="http://schemas.openxmlformats.org/officeDocument/2006/relationships/diagramColors" Target="../diagrams/colors2.xml"/><Relationship Id="rId4" Type="http://schemas.openxmlformats.org/officeDocument/2006/relationships/image" Target="../media/image30.png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7.png"/><Relationship Id="rId18" Type="http://schemas.openxmlformats.org/officeDocument/2006/relationships/image" Target="../media/image52.jpeg"/><Relationship Id="rId26" Type="http://schemas.openxmlformats.org/officeDocument/2006/relationships/image" Target="../media/image60.png"/><Relationship Id="rId3" Type="http://schemas.openxmlformats.org/officeDocument/2006/relationships/image" Target="../media/image37.png"/><Relationship Id="rId21" Type="http://schemas.openxmlformats.org/officeDocument/2006/relationships/image" Target="../media/image55.jpeg"/><Relationship Id="rId34" Type="http://schemas.openxmlformats.org/officeDocument/2006/relationships/image" Target="../media/image68.jpeg"/><Relationship Id="rId7" Type="http://schemas.openxmlformats.org/officeDocument/2006/relationships/image" Target="../media/image41.png"/><Relationship Id="rId12" Type="http://schemas.openxmlformats.org/officeDocument/2006/relationships/image" Target="../media/image46.jpeg"/><Relationship Id="rId17" Type="http://schemas.openxmlformats.org/officeDocument/2006/relationships/image" Target="../media/image51.jpeg"/><Relationship Id="rId25" Type="http://schemas.openxmlformats.org/officeDocument/2006/relationships/image" Target="../media/image59.png"/><Relationship Id="rId33" Type="http://schemas.openxmlformats.org/officeDocument/2006/relationships/image" Target="../media/image67.png"/><Relationship Id="rId2" Type="http://schemas.openxmlformats.org/officeDocument/2006/relationships/image" Target="../media/image36.jpeg"/><Relationship Id="rId16" Type="http://schemas.openxmlformats.org/officeDocument/2006/relationships/image" Target="../media/image50.jpeg"/><Relationship Id="rId20" Type="http://schemas.openxmlformats.org/officeDocument/2006/relationships/image" Target="../media/image54.jpeg"/><Relationship Id="rId29" Type="http://schemas.openxmlformats.org/officeDocument/2006/relationships/image" Target="../media/image6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0.jpeg"/><Relationship Id="rId11" Type="http://schemas.openxmlformats.org/officeDocument/2006/relationships/image" Target="../media/image45.jpeg"/><Relationship Id="rId24" Type="http://schemas.openxmlformats.org/officeDocument/2006/relationships/image" Target="../media/image58.png"/><Relationship Id="rId32" Type="http://schemas.openxmlformats.org/officeDocument/2006/relationships/image" Target="../media/image66.png"/><Relationship Id="rId5" Type="http://schemas.openxmlformats.org/officeDocument/2006/relationships/image" Target="../media/image39.png"/><Relationship Id="rId15" Type="http://schemas.openxmlformats.org/officeDocument/2006/relationships/image" Target="../media/image49.png"/><Relationship Id="rId23" Type="http://schemas.openxmlformats.org/officeDocument/2006/relationships/image" Target="../media/image57.png"/><Relationship Id="rId28" Type="http://schemas.openxmlformats.org/officeDocument/2006/relationships/image" Target="../media/image62.jpeg"/><Relationship Id="rId36" Type="http://schemas.openxmlformats.org/officeDocument/2006/relationships/image" Target="../media/image70.png"/><Relationship Id="rId10" Type="http://schemas.openxmlformats.org/officeDocument/2006/relationships/image" Target="../media/image44.jpeg"/><Relationship Id="rId19" Type="http://schemas.openxmlformats.org/officeDocument/2006/relationships/image" Target="../media/image53.jpeg"/><Relationship Id="rId31" Type="http://schemas.openxmlformats.org/officeDocument/2006/relationships/image" Target="../media/image65.png"/><Relationship Id="rId4" Type="http://schemas.openxmlformats.org/officeDocument/2006/relationships/image" Target="../media/image38.jpeg"/><Relationship Id="rId9" Type="http://schemas.openxmlformats.org/officeDocument/2006/relationships/image" Target="../media/image43.jpeg"/><Relationship Id="rId14" Type="http://schemas.openxmlformats.org/officeDocument/2006/relationships/image" Target="../media/image48.jpeg"/><Relationship Id="rId22" Type="http://schemas.openxmlformats.org/officeDocument/2006/relationships/image" Target="../media/image56.png"/><Relationship Id="rId27" Type="http://schemas.openxmlformats.org/officeDocument/2006/relationships/image" Target="../media/image61.jpeg"/><Relationship Id="rId30" Type="http://schemas.openxmlformats.org/officeDocument/2006/relationships/image" Target="../media/image64.png"/><Relationship Id="rId35" Type="http://schemas.openxmlformats.org/officeDocument/2006/relationships/image" Target="../media/image69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82.png"/><Relationship Id="rId7" Type="http://schemas.openxmlformats.org/officeDocument/2006/relationships/image" Target="../media/image86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83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2.jpeg"/><Relationship Id="rId4" Type="http://schemas.openxmlformats.org/officeDocument/2006/relationships/image" Target="../media/image9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wmf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8.jpeg"/><Relationship Id="rId4" Type="http://schemas.openxmlformats.org/officeDocument/2006/relationships/image" Target="../media/image9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7.png"/><Relationship Id="rId5" Type="http://schemas.openxmlformats.org/officeDocument/2006/relationships/image" Target="../media/image106.jpeg"/><Relationship Id="rId4" Type="http://schemas.openxmlformats.org/officeDocument/2006/relationships/image" Target="../media/image10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4.png"/><Relationship Id="rId4" Type="http://schemas.openxmlformats.org/officeDocument/2006/relationships/image" Target="../media/image106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6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2.png"/><Relationship Id="rId4" Type="http://schemas.openxmlformats.org/officeDocument/2006/relationships/image" Target="../media/image12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7.png"/><Relationship Id="rId4" Type="http://schemas.openxmlformats.org/officeDocument/2006/relationships/image" Target="../media/image12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image" Target="../media/image128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0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image" Target="../media/image131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7.jpeg"/><Relationship Id="rId4" Type="http://schemas.openxmlformats.org/officeDocument/2006/relationships/image" Target="../media/image1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4143351" y="2303857"/>
            <a:ext cx="2286016" cy="2154432"/>
          </a:xfrm>
          <a:prstGeom prst="rect">
            <a:avLst/>
          </a:prstGeom>
          <a:noFill/>
        </p:spPr>
        <p:txBody>
          <a:bodyPr wrap="square" lIns="76197" tIns="38098" rIns="76197" bIns="38098" rtlCol="0">
            <a:spAutoFit/>
          </a:bodyPr>
          <a:lstStyle/>
          <a:p>
            <a:r>
              <a:rPr lang="ru-RU" altLang="en-US" sz="4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Раздел корпорации</a:t>
            </a:r>
            <a:endParaRPr lang="ru-RU" altLang="en-US" sz="4500" b="1" dirty="0">
              <a:solidFill>
                <a:schemeClr val="bg1"/>
              </a:solidFill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</p:txBody>
      </p:sp>
      <p:grpSp>
        <p:nvGrpSpPr>
          <p:cNvPr id="38" name="Group 3"/>
          <p:cNvGrpSpPr>
            <a:grpSpLocks/>
          </p:cNvGrpSpPr>
          <p:nvPr/>
        </p:nvGrpSpPr>
        <p:grpSpPr bwMode="auto">
          <a:xfrm>
            <a:off x="-31" y="1147765"/>
            <a:ext cx="5829300" cy="3538538"/>
            <a:chOff x="0" y="0"/>
            <a:chExt cx="4032" cy="3264"/>
          </a:xfrm>
          <a:scene3d>
            <a:camera prst="perspectiveAbove"/>
            <a:lightRig rig="threePt" dir="t"/>
          </a:scene3d>
        </p:grpSpPr>
        <p:sp>
          <p:nvSpPr>
            <p:cNvPr id="39" name="Freeform 2"/>
            <p:cNvSpPr>
              <a:spLocks noChangeArrowheads="1"/>
            </p:cNvSpPr>
            <p:nvPr/>
          </p:nvSpPr>
          <p:spPr bwMode="auto">
            <a:xfrm rot="14128376">
              <a:off x="2255" y="-815"/>
              <a:ext cx="866" cy="2496"/>
            </a:xfrm>
            <a:custGeom>
              <a:avLst/>
              <a:gdLst>
                <a:gd name="T0" fmla="*/ 0 w 646"/>
                <a:gd name="T1" fmla="*/ 0 h 1861"/>
                <a:gd name="T2" fmla="*/ 48 w 646"/>
                <a:gd name="T3" fmla="*/ 14 h 1861"/>
                <a:gd name="T4" fmla="*/ 98 w 646"/>
                <a:gd name="T5" fmla="*/ 32 h 1861"/>
                <a:gd name="T6" fmla="*/ 147 w 646"/>
                <a:gd name="T7" fmla="*/ 54 h 1861"/>
                <a:gd name="T8" fmla="*/ 195 w 646"/>
                <a:gd name="T9" fmla="*/ 81 h 1861"/>
                <a:gd name="T10" fmla="*/ 242 w 646"/>
                <a:gd name="T11" fmla="*/ 111 h 1861"/>
                <a:gd name="T12" fmla="*/ 288 w 646"/>
                <a:gd name="T13" fmla="*/ 147 h 1861"/>
                <a:gd name="T14" fmla="*/ 333 w 646"/>
                <a:gd name="T15" fmla="*/ 185 h 1861"/>
                <a:gd name="T16" fmla="*/ 377 w 646"/>
                <a:gd name="T17" fmla="*/ 228 h 1861"/>
                <a:gd name="T18" fmla="*/ 418 w 646"/>
                <a:gd name="T19" fmla="*/ 275 h 1861"/>
                <a:gd name="T20" fmla="*/ 457 w 646"/>
                <a:gd name="T21" fmla="*/ 325 h 1861"/>
                <a:gd name="T22" fmla="*/ 493 w 646"/>
                <a:gd name="T23" fmla="*/ 379 h 1861"/>
                <a:gd name="T24" fmla="*/ 526 w 646"/>
                <a:gd name="T25" fmla="*/ 437 h 1861"/>
                <a:gd name="T26" fmla="*/ 555 w 646"/>
                <a:gd name="T27" fmla="*/ 497 h 1861"/>
                <a:gd name="T28" fmla="*/ 582 w 646"/>
                <a:gd name="T29" fmla="*/ 562 h 1861"/>
                <a:gd name="T30" fmla="*/ 604 w 646"/>
                <a:gd name="T31" fmla="*/ 630 h 1861"/>
                <a:gd name="T32" fmla="*/ 621 w 646"/>
                <a:gd name="T33" fmla="*/ 700 h 1861"/>
                <a:gd name="T34" fmla="*/ 634 w 646"/>
                <a:gd name="T35" fmla="*/ 774 h 1861"/>
                <a:gd name="T36" fmla="*/ 642 w 646"/>
                <a:gd name="T37" fmla="*/ 851 h 1861"/>
                <a:gd name="T38" fmla="*/ 646 w 646"/>
                <a:gd name="T39" fmla="*/ 930 h 1861"/>
                <a:gd name="T40" fmla="*/ 643 w 646"/>
                <a:gd name="T41" fmla="*/ 1011 h 1861"/>
                <a:gd name="T42" fmla="*/ 636 w 646"/>
                <a:gd name="T43" fmla="*/ 1086 h 1861"/>
                <a:gd name="T44" fmla="*/ 623 w 646"/>
                <a:gd name="T45" fmla="*/ 1160 h 1861"/>
                <a:gd name="T46" fmla="*/ 607 w 646"/>
                <a:gd name="T47" fmla="*/ 1230 h 1861"/>
                <a:gd name="T48" fmla="*/ 585 w 646"/>
                <a:gd name="T49" fmla="*/ 1297 h 1861"/>
                <a:gd name="T50" fmla="*/ 561 w 646"/>
                <a:gd name="T51" fmla="*/ 1361 h 1861"/>
                <a:gd name="T52" fmla="*/ 533 w 646"/>
                <a:gd name="T53" fmla="*/ 1421 h 1861"/>
                <a:gd name="T54" fmla="*/ 500 w 646"/>
                <a:gd name="T55" fmla="*/ 1478 h 1861"/>
                <a:gd name="T56" fmla="*/ 466 w 646"/>
                <a:gd name="T57" fmla="*/ 1532 h 1861"/>
                <a:gd name="T58" fmla="*/ 428 w 646"/>
                <a:gd name="T59" fmla="*/ 1582 h 1861"/>
                <a:gd name="T60" fmla="*/ 388 w 646"/>
                <a:gd name="T61" fmla="*/ 1627 h 1861"/>
                <a:gd name="T62" fmla="*/ 345 w 646"/>
                <a:gd name="T63" fmla="*/ 1670 h 1861"/>
                <a:gd name="T64" fmla="*/ 301 w 646"/>
                <a:gd name="T65" fmla="*/ 1709 h 1861"/>
                <a:gd name="T66" fmla="*/ 254 w 646"/>
                <a:gd name="T67" fmla="*/ 1744 h 1861"/>
                <a:gd name="T68" fmla="*/ 205 w 646"/>
                <a:gd name="T69" fmla="*/ 1776 h 1861"/>
                <a:gd name="T70" fmla="*/ 156 w 646"/>
                <a:gd name="T71" fmla="*/ 1803 h 1861"/>
                <a:gd name="T72" fmla="*/ 104 w 646"/>
                <a:gd name="T73" fmla="*/ 1826 h 1861"/>
                <a:gd name="T74" fmla="*/ 53 w 646"/>
                <a:gd name="T75" fmla="*/ 1846 h 1861"/>
                <a:gd name="T76" fmla="*/ 0 w 646"/>
                <a:gd name="T77" fmla="*/ 1861 h 1861"/>
                <a:gd name="T78" fmla="*/ 0 w 646"/>
                <a:gd name="T79" fmla="*/ 0 h 1861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646"/>
                <a:gd name="T121" fmla="*/ 0 h 1861"/>
                <a:gd name="T122" fmla="*/ 646 w 646"/>
                <a:gd name="T123" fmla="*/ 1861 h 1861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646" h="1861">
                  <a:moveTo>
                    <a:pt x="0" y="0"/>
                  </a:moveTo>
                  <a:lnTo>
                    <a:pt x="48" y="14"/>
                  </a:lnTo>
                  <a:lnTo>
                    <a:pt x="98" y="32"/>
                  </a:lnTo>
                  <a:lnTo>
                    <a:pt x="147" y="54"/>
                  </a:lnTo>
                  <a:lnTo>
                    <a:pt x="195" y="81"/>
                  </a:lnTo>
                  <a:lnTo>
                    <a:pt x="242" y="111"/>
                  </a:lnTo>
                  <a:lnTo>
                    <a:pt x="288" y="147"/>
                  </a:lnTo>
                  <a:lnTo>
                    <a:pt x="333" y="185"/>
                  </a:lnTo>
                  <a:lnTo>
                    <a:pt x="377" y="228"/>
                  </a:lnTo>
                  <a:lnTo>
                    <a:pt x="418" y="275"/>
                  </a:lnTo>
                  <a:lnTo>
                    <a:pt x="457" y="325"/>
                  </a:lnTo>
                  <a:lnTo>
                    <a:pt x="493" y="379"/>
                  </a:lnTo>
                  <a:lnTo>
                    <a:pt x="526" y="437"/>
                  </a:lnTo>
                  <a:lnTo>
                    <a:pt x="555" y="497"/>
                  </a:lnTo>
                  <a:lnTo>
                    <a:pt x="582" y="562"/>
                  </a:lnTo>
                  <a:lnTo>
                    <a:pt x="604" y="630"/>
                  </a:lnTo>
                  <a:lnTo>
                    <a:pt x="621" y="700"/>
                  </a:lnTo>
                  <a:lnTo>
                    <a:pt x="634" y="774"/>
                  </a:lnTo>
                  <a:lnTo>
                    <a:pt x="642" y="851"/>
                  </a:lnTo>
                  <a:lnTo>
                    <a:pt x="646" y="930"/>
                  </a:lnTo>
                  <a:lnTo>
                    <a:pt x="643" y="1011"/>
                  </a:lnTo>
                  <a:lnTo>
                    <a:pt x="636" y="1086"/>
                  </a:lnTo>
                  <a:lnTo>
                    <a:pt x="623" y="1160"/>
                  </a:lnTo>
                  <a:lnTo>
                    <a:pt x="607" y="1230"/>
                  </a:lnTo>
                  <a:lnTo>
                    <a:pt x="585" y="1297"/>
                  </a:lnTo>
                  <a:lnTo>
                    <a:pt x="561" y="1361"/>
                  </a:lnTo>
                  <a:lnTo>
                    <a:pt x="533" y="1421"/>
                  </a:lnTo>
                  <a:lnTo>
                    <a:pt x="500" y="1478"/>
                  </a:lnTo>
                  <a:lnTo>
                    <a:pt x="466" y="1532"/>
                  </a:lnTo>
                  <a:lnTo>
                    <a:pt x="428" y="1582"/>
                  </a:lnTo>
                  <a:lnTo>
                    <a:pt x="388" y="1627"/>
                  </a:lnTo>
                  <a:lnTo>
                    <a:pt x="345" y="1670"/>
                  </a:lnTo>
                  <a:lnTo>
                    <a:pt x="301" y="1709"/>
                  </a:lnTo>
                  <a:lnTo>
                    <a:pt x="254" y="1744"/>
                  </a:lnTo>
                  <a:lnTo>
                    <a:pt x="205" y="1776"/>
                  </a:lnTo>
                  <a:lnTo>
                    <a:pt x="156" y="1803"/>
                  </a:lnTo>
                  <a:lnTo>
                    <a:pt x="104" y="1826"/>
                  </a:lnTo>
                  <a:lnTo>
                    <a:pt x="53" y="1846"/>
                  </a:lnTo>
                  <a:lnTo>
                    <a:pt x="0" y="1861"/>
                  </a:lnTo>
                  <a:lnTo>
                    <a:pt x="0" y="0"/>
                  </a:lnTo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rgbClr val="A4301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vert="eaVert"/>
            <a:lstStyle/>
            <a:p>
              <a:pPr algn="ctr" eaLnBrk="0" hangingPunct="0"/>
              <a:endParaRPr lang="zh-CN" altLang="zh-CN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0" name="Freeform 3"/>
            <p:cNvSpPr>
              <a:spLocks noChangeArrowheads="1"/>
            </p:cNvSpPr>
            <p:nvPr/>
          </p:nvSpPr>
          <p:spPr bwMode="auto">
            <a:xfrm rot="14922872">
              <a:off x="2351" y="-671"/>
              <a:ext cx="866" cy="2496"/>
            </a:xfrm>
            <a:custGeom>
              <a:avLst/>
              <a:gdLst>
                <a:gd name="T0" fmla="*/ 0 w 646"/>
                <a:gd name="T1" fmla="*/ 0 h 1861"/>
                <a:gd name="T2" fmla="*/ 48 w 646"/>
                <a:gd name="T3" fmla="*/ 14 h 1861"/>
                <a:gd name="T4" fmla="*/ 98 w 646"/>
                <a:gd name="T5" fmla="*/ 32 h 1861"/>
                <a:gd name="T6" fmla="*/ 147 w 646"/>
                <a:gd name="T7" fmla="*/ 54 h 1861"/>
                <a:gd name="T8" fmla="*/ 195 w 646"/>
                <a:gd name="T9" fmla="*/ 81 h 1861"/>
                <a:gd name="T10" fmla="*/ 242 w 646"/>
                <a:gd name="T11" fmla="*/ 111 h 1861"/>
                <a:gd name="T12" fmla="*/ 288 w 646"/>
                <a:gd name="T13" fmla="*/ 147 h 1861"/>
                <a:gd name="T14" fmla="*/ 333 w 646"/>
                <a:gd name="T15" fmla="*/ 185 h 1861"/>
                <a:gd name="T16" fmla="*/ 377 w 646"/>
                <a:gd name="T17" fmla="*/ 228 h 1861"/>
                <a:gd name="T18" fmla="*/ 418 w 646"/>
                <a:gd name="T19" fmla="*/ 275 h 1861"/>
                <a:gd name="T20" fmla="*/ 457 w 646"/>
                <a:gd name="T21" fmla="*/ 325 h 1861"/>
                <a:gd name="T22" fmla="*/ 493 w 646"/>
                <a:gd name="T23" fmla="*/ 379 h 1861"/>
                <a:gd name="T24" fmla="*/ 526 w 646"/>
                <a:gd name="T25" fmla="*/ 437 h 1861"/>
                <a:gd name="T26" fmla="*/ 555 w 646"/>
                <a:gd name="T27" fmla="*/ 497 h 1861"/>
                <a:gd name="T28" fmla="*/ 582 w 646"/>
                <a:gd name="T29" fmla="*/ 562 h 1861"/>
                <a:gd name="T30" fmla="*/ 604 w 646"/>
                <a:gd name="T31" fmla="*/ 630 h 1861"/>
                <a:gd name="T32" fmla="*/ 621 w 646"/>
                <a:gd name="T33" fmla="*/ 700 h 1861"/>
                <a:gd name="T34" fmla="*/ 634 w 646"/>
                <a:gd name="T35" fmla="*/ 774 h 1861"/>
                <a:gd name="T36" fmla="*/ 642 w 646"/>
                <a:gd name="T37" fmla="*/ 851 h 1861"/>
                <a:gd name="T38" fmla="*/ 646 w 646"/>
                <a:gd name="T39" fmla="*/ 930 h 1861"/>
                <a:gd name="T40" fmla="*/ 643 w 646"/>
                <a:gd name="T41" fmla="*/ 1011 h 1861"/>
                <a:gd name="T42" fmla="*/ 636 w 646"/>
                <a:gd name="T43" fmla="*/ 1086 h 1861"/>
                <a:gd name="T44" fmla="*/ 623 w 646"/>
                <a:gd name="T45" fmla="*/ 1160 h 1861"/>
                <a:gd name="T46" fmla="*/ 607 w 646"/>
                <a:gd name="T47" fmla="*/ 1230 h 1861"/>
                <a:gd name="T48" fmla="*/ 585 w 646"/>
                <a:gd name="T49" fmla="*/ 1297 h 1861"/>
                <a:gd name="T50" fmla="*/ 561 w 646"/>
                <a:gd name="T51" fmla="*/ 1361 h 1861"/>
                <a:gd name="T52" fmla="*/ 533 w 646"/>
                <a:gd name="T53" fmla="*/ 1421 h 1861"/>
                <a:gd name="T54" fmla="*/ 500 w 646"/>
                <a:gd name="T55" fmla="*/ 1478 h 1861"/>
                <a:gd name="T56" fmla="*/ 466 w 646"/>
                <a:gd name="T57" fmla="*/ 1532 h 1861"/>
                <a:gd name="T58" fmla="*/ 428 w 646"/>
                <a:gd name="T59" fmla="*/ 1582 h 1861"/>
                <a:gd name="T60" fmla="*/ 388 w 646"/>
                <a:gd name="T61" fmla="*/ 1627 h 1861"/>
                <a:gd name="T62" fmla="*/ 345 w 646"/>
                <a:gd name="T63" fmla="*/ 1670 h 1861"/>
                <a:gd name="T64" fmla="*/ 301 w 646"/>
                <a:gd name="T65" fmla="*/ 1709 h 1861"/>
                <a:gd name="T66" fmla="*/ 254 w 646"/>
                <a:gd name="T67" fmla="*/ 1744 h 1861"/>
                <a:gd name="T68" fmla="*/ 205 w 646"/>
                <a:gd name="T69" fmla="*/ 1776 h 1861"/>
                <a:gd name="T70" fmla="*/ 156 w 646"/>
                <a:gd name="T71" fmla="*/ 1803 h 1861"/>
                <a:gd name="T72" fmla="*/ 104 w 646"/>
                <a:gd name="T73" fmla="*/ 1826 h 1861"/>
                <a:gd name="T74" fmla="*/ 53 w 646"/>
                <a:gd name="T75" fmla="*/ 1846 h 1861"/>
                <a:gd name="T76" fmla="*/ 0 w 646"/>
                <a:gd name="T77" fmla="*/ 1861 h 1861"/>
                <a:gd name="T78" fmla="*/ 0 w 646"/>
                <a:gd name="T79" fmla="*/ 0 h 1861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646"/>
                <a:gd name="T121" fmla="*/ 0 h 1861"/>
                <a:gd name="T122" fmla="*/ 646 w 646"/>
                <a:gd name="T123" fmla="*/ 1861 h 1861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646" h="1861">
                  <a:moveTo>
                    <a:pt x="0" y="0"/>
                  </a:moveTo>
                  <a:lnTo>
                    <a:pt x="48" y="14"/>
                  </a:lnTo>
                  <a:lnTo>
                    <a:pt x="98" y="32"/>
                  </a:lnTo>
                  <a:lnTo>
                    <a:pt x="147" y="54"/>
                  </a:lnTo>
                  <a:lnTo>
                    <a:pt x="195" y="81"/>
                  </a:lnTo>
                  <a:lnTo>
                    <a:pt x="242" y="111"/>
                  </a:lnTo>
                  <a:lnTo>
                    <a:pt x="288" y="147"/>
                  </a:lnTo>
                  <a:lnTo>
                    <a:pt x="333" y="185"/>
                  </a:lnTo>
                  <a:lnTo>
                    <a:pt x="377" y="228"/>
                  </a:lnTo>
                  <a:lnTo>
                    <a:pt x="418" y="275"/>
                  </a:lnTo>
                  <a:lnTo>
                    <a:pt x="457" y="325"/>
                  </a:lnTo>
                  <a:lnTo>
                    <a:pt x="493" y="379"/>
                  </a:lnTo>
                  <a:lnTo>
                    <a:pt x="526" y="437"/>
                  </a:lnTo>
                  <a:lnTo>
                    <a:pt x="555" y="497"/>
                  </a:lnTo>
                  <a:lnTo>
                    <a:pt x="582" y="562"/>
                  </a:lnTo>
                  <a:lnTo>
                    <a:pt x="604" y="630"/>
                  </a:lnTo>
                  <a:lnTo>
                    <a:pt x="621" y="700"/>
                  </a:lnTo>
                  <a:lnTo>
                    <a:pt x="634" y="774"/>
                  </a:lnTo>
                  <a:lnTo>
                    <a:pt x="642" y="851"/>
                  </a:lnTo>
                  <a:lnTo>
                    <a:pt x="646" y="930"/>
                  </a:lnTo>
                  <a:lnTo>
                    <a:pt x="643" y="1011"/>
                  </a:lnTo>
                  <a:lnTo>
                    <a:pt x="636" y="1086"/>
                  </a:lnTo>
                  <a:lnTo>
                    <a:pt x="623" y="1160"/>
                  </a:lnTo>
                  <a:lnTo>
                    <a:pt x="607" y="1230"/>
                  </a:lnTo>
                  <a:lnTo>
                    <a:pt x="585" y="1297"/>
                  </a:lnTo>
                  <a:lnTo>
                    <a:pt x="561" y="1361"/>
                  </a:lnTo>
                  <a:lnTo>
                    <a:pt x="533" y="1421"/>
                  </a:lnTo>
                  <a:lnTo>
                    <a:pt x="500" y="1478"/>
                  </a:lnTo>
                  <a:lnTo>
                    <a:pt x="466" y="1532"/>
                  </a:lnTo>
                  <a:lnTo>
                    <a:pt x="428" y="1582"/>
                  </a:lnTo>
                  <a:lnTo>
                    <a:pt x="388" y="1627"/>
                  </a:lnTo>
                  <a:lnTo>
                    <a:pt x="345" y="1670"/>
                  </a:lnTo>
                  <a:lnTo>
                    <a:pt x="301" y="1709"/>
                  </a:lnTo>
                  <a:lnTo>
                    <a:pt x="254" y="1744"/>
                  </a:lnTo>
                  <a:lnTo>
                    <a:pt x="205" y="1776"/>
                  </a:lnTo>
                  <a:lnTo>
                    <a:pt x="156" y="1803"/>
                  </a:lnTo>
                  <a:lnTo>
                    <a:pt x="104" y="1826"/>
                  </a:lnTo>
                  <a:lnTo>
                    <a:pt x="53" y="1846"/>
                  </a:lnTo>
                  <a:lnTo>
                    <a:pt x="0" y="1861"/>
                  </a:lnTo>
                  <a:lnTo>
                    <a:pt x="0" y="0"/>
                  </a:lnTo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rgbClr val="FFE6CD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vert="eaVert"/>
            <a:lstStyle/>
            <a:p>
              <a:pPr algn="ctr" eaLnBrk="0" hangingPunct="0"/>
              <a:endParaRPr lang="zh-CN" altLang="zh-CN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1" name="Freeform 5"/>
            <p:cNvSpPr>
              <a:spLocks noChangeArrowheads="1"/>
            </p:cNvSpPr>
            <p:nvPr/>
          </p:nvSpPr>
          <p:spPr bwMode="auto">
            <a:xfrm rot="20805505">
              <a:off x="2140" y="720"/>
              <a:ext cx="866" cy="2496"/>
            </a:xfrm>
            <a:custGeom>
              <a:avLst/>
              <a:gdLst>
                <a:gd name="T0" fmla="*/ 0 w 646"/>
                <a:gd name="T1" fmla="*/ 0 h 1861"/>
                <a:gd name="T2" fmla="*/ 48 w 646"/>
                <a:gd name="T3" fmla="*/ 14 h 1861"/>
                <a:gd name="T4" fmla="*/ 98 w 646"/>
                <a:gd name="T5" fmla="*/ 32 h 1861"/>
                <a:gd name="T6" fmla="*/ 147 w 646"/>
                <a:gd name="T7" fmla="*/ 54 h 1861"/>
                <a:gd name="T8" fmla="*/ 195 w 646"/>
                <a:gd name="T9" fmla="*/ 81 h 1861"/>
                <a:gd name="T10" fmla="*/ 242 w 646"/>
                <a:gd name="T11" fmla="*/ 111 h 1861"/>
                <a:gd name="T12" fmla="*/ 288 w 646"/>
                <a:gd name="T13" fmla="*/ 147 h 1861"/>
                <a:gd name="T14" fmla="*/ 333 w 646"/>
                <a:gd name="T15" fmla="*/ 185 h 1861"/>
                <a:gd name="T16" fmla="*/ 377 w 646"/>
                <a:gd name="T17" fmla="*/ 228 h 1861"/>
                <a:gd name="T18" fmla="*/ 418 w 646"/>
                <a:gd name="T19" fmla="*/ 275 h 1861"/>
                <a:gd name="T20" fmla="*/ 457 w 646"/>
                <a:gd name="T21" fmla="*/ 325 h 1861"/>
                <a:gd name="T22" fmla="*/ 493 w 646"/>
                <a:gd name="T23" fmla="*/ 379 h 1861"/>
                <a:gd name="T24" fmla="*/ 526 w 646"/>
                <a:gd name="T25" fmla="*/ 437 h 1861"/>
                <a:gd name="T26" fmla="*/ 555 w 646"/>
                <a:gd name="T27" fmla="*/ 497 h 1861"/>
                <a:gd name="T28" fmla="*/ 582 w 646"/>
                <a:gd name="T29" fmla="*/ 562 h 1861"/>
                <a:gd name="T30" fmla="*/ 604 w 646"/>
                <a:gd name="T31" fmla="*/ 630 h 1861"/>
                <a:gd name="T32" fmla="*/ 621 w 646"/>
                <a:gd name="T33" fmla="*/ 700 h 1861"/>
                <a:gd name="T34" fmla="*/ 634 w 646"/>
                <a:gd name="T35" fmla="*/ 774 h 1861"/>
                <a:gd name="T36" fmla="*/ 642 w 646"/>
                <a:gd name="T37" fmla="*/ 851 h 1861"/>
                <a:gd name="T38" fmla="*/ 646 w 646"/>
                <a:gd name="T39" fmla="*/ 930 h 1861"/>
                <a:gd name="T40" fmla="*/ 643 w 646"/>
                <a:gd name="T41" fmla="*/ 1011 h 1861"/>
                <a:gd name="T42" fmla="*/ 636 w 646"/>
                <a:gd name="T43" fmla="*/ 1086 h 1861"/>
                <a:gd name="T44" fmla="*/ 623 w 646"/>
                <a:gd name="T45" fmla="*/ 1160 h 1861"/>
                <a:gd name="T46" fmla="*/ 607 w 646"/>
                <a:gd name="T47" fmla="*/ 1230 h 1861"/>
                <a:gd name="T48" fmla="*/ 585 w 646"/>
                <a:gd name="T49" fmla="*/ 1297 h 1861"/>
                <a:gd name="T50" fmla="*/ 561 w 646"/>
                <a:gd name="T51" fmla="*/ 1361 h 1861"/>
                <a:gd name="T52" fmla="*/ 533 w 646"/>
                <a:gd name="T53" fmla="*/ 1421 h 1861"/>
                <a:gd name="T54" fmla="*/ 500 w 646"/>
                <a:gd name="T55" fmla="*/ 1478 h 1861"/>
                <a:gd name="T56" fmla="*/ 466 w 646"/>
                <a:gd name="T57" fmla="*/ 1532 h 1861"/>
                <a:gd name="T58" fmla="*/ 428 w 646"/>
                <a:gd name="T59" fmla="*/ 1582 h 1861"/>
                <a:gd name="T60" fmla="*/ 388 w 646"/>
                <a:gd name="T61" fmla="*/ 1627 h 1861"/>
                <a:gd name="T62" fmla="*/ 345 w 646"/>
                <a:gd name="T63" fmla="*/ 1670 h 1861"/>
                <a:gd name="T64" fmla="*/ 301 w 646"/>
                <a:gd name="T65" fmla="*/ 1709 h 1861"/>
                <a:gd name="T66" fmla="*/ 254 w 646"/>
                <a:gd name="T67" fmla="*/ 1744 h 1861"/>
                <a:gd name="T68" fmla="*/ 205 w 646"/>
                <a:gd name="T69" fmla="*/ 1776 h 1861"/>
                <a:gd name="T70" fmla="*/ 156 w 646"/>
                <a:gd name="T71" fmla="*/ 1803 h 1861"/>
                <a:gd name="T72" fmla="*/ 104 w 646"/>
                <a:gd name="T73" fmla="*/ 1826 h 1861"/>
                <a:gd name="T74" fmla="*/ 53 w 646"/>
                <a:gd name="T75" fmla="*/ 1846 h 1861"/>
                <a:gd name="T76" fmla="*/ 0 w 646"/>
                <a:gd name="T77" fmla="*/ 1861 h 1861"/>
                <a:gd name="T78" fmla="*/ 0 w 646"/>
                <a:gd name="T79" fmla="*/ 0 h 1861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646"/>
                <a:gd name="T121" fmla="*/ 0 h 1861"/>
                <a:gd name="T122" fmla="*/ 646 w 646"/>
                <a:gd name="T123" fmla="*/ 1861 h 1861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646" h="1861">
                  <a:moveTo>
                    <a:pt x="0" y="0"/>
                  </a:moveTo>
                  <a:lnTo>
                    <a:pt x="48" y="14"/>
                  </a:lnTo>
                  <a:lnTo>
                    <a:pt x="98" y="32"/>
                  </a:lnTo>
                  <a:lnTo>
                    <a:pt x="147" y="54"/>
                  </a:lnTo>
                  <a:lnTo>
                    <a:pt x="195" y="81"/>
                  </a:lnTo>
                  <a:lnTo>
                    <a:pt x="242" y="111"/>
                  </a:lnTo>
                  <a:lnTo>
                    <a:pt x="288" y="147"/>
                  </a:lnTo>
                  <a:lnTo>
                    <a:pt x="333" y="185"/>
                  </a:lnTo>
                  <a:lnTo>
                    <a:pt x="377" y="228"/>
                  </a:lnTo>
                  <a:lnTo>
                    <a:pt x="418" y="275"/>
                  </a:lnTo>
                  <a:lnTo>
                    <a:pt x="457" y="325"/>
                  </a:lnTo>
                  <a:lnTo>
                    <a:pt x="493" y="379"/>
                  </a:lnTo>
                  <a:lnTo>
                    <a:pt x="526" y="437"/>
                  </a:lnTo>
                  <a:lnTo>
                    <a:pt x="555" y="497"/>
                  </a:lnTo>
                  <a:lnTo>
                    <a:pt x="582" y="562"/>
                  </a:lnTo>
                  <a:lnTo>
                    <a:pt x="604" y="630"/>
                  </a:lnTo>
                  <a:lnTo>
                    <a:pt x="621" y="700"/>
                  </a:lnTo>
                  <a:lnTo>
                    <a:pt x="634" y="774"/>
                  </a:lnTo>
                  <a:lnTo>
                    <a:pt x="642" y="851"/>
                  </a:lnTo>
                  <a:lnTo>
                    <a:pt x="646" y="930"/>
                  </a:lnTo>
                  <a:lnTo>
                    <a:pt x="643" y="1011"/>
                  </a:lnTo>
                  <a:lnTo>
                    <a:pt x="636" y="1086"/>
                  </a:lnTo>
                  <a:lnTo>
                    <a:pt x="623" y="1160"/>
                  </a:lnTo>
                  <a:lnTo>
                    <a:pt x="607" y="1230"/>
                  </a:lnTo>
                  <a:lnTo>
                    <a:pt x="585" y="1297"/>
                  </a:lnTo>
                  <a:lnTo>
                    <a:pt x="561" y="1361"/>
                  </a:lnTo>
                  <a:lnTo>
                    <a:pt x="533" y="1421"/>
                  </a:lnTo>
                  <a:lnTo>
                    <a:pt x="500" y="1478"/>
                  </a:lnTo>
                  <a:lnTo>
                    <a:pt x="466" y="1532"/>
                  </a:lnTo>
                  <a:lnTo>
                    <a:pt x="428" y="1582"/>
                  </a:lnTo>
                  <a:lnTo>
                    <a:pt x="388" y="1627"/>
                  </a:lnTo>
                  <a:lnTo>
                    <a:pt x="345" y="1670"/>
                  </a:lnTo>
                  <a:lnTo>
                    <a:pt x="301" y="1709"/>
                  </a:lnTo>
                  <a:lnTo>
                    <a:pt x="254" y="1744"/>
                  </a:lnTo>
                  <a:lnTo>
                    <a:pt x="205" y="1776"/>
                  </a:lnTo>
                  <a:lnTo>
                    <a:pt x="156" y="1803"/>
                  </a:lnTo>
                  <a:lnTo>
                    <a:pt x="104" y="1826"/>
                  </a:lnTo>
                  <a:lnTo>
                    <a:pt x="53" y="1846"/>
                  </a:lnTo>
                  <a:lnTo>
                    <a:pt x="0" y="1861"/>
                  </a:lnTo>
                  <a:lnTo>
                    <a:pt x="0" y="0"/>
                  </a:lnTo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rgbClr val="4516AE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zh-CN" altLang="zh-CN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2" name="Freeform 6"/>
            <p:cNvSpPr>
              <a:spLocks noChangeArrowheads="1"/>
            </p:cNvSpPr>
            <p:nvPr/>
          </p:nvSpPr>
          <p:spPr bwMode="auto">
            <a:xfrm rot="5461794">
              <a:off x="815" y="335"/>
              <a:ext cx="866" cy="2496"/>
            </a:xfrm>
            <a:custGeom>
              <a:avLst/>
              <a:gdLst>
                <a:gd name="T0" fmla="*/ 0 w 646"/>
                <a:gd name="T1" fmla="*/ 0 h 1861"/>
                <a:gd name="T2" fmla="*/ 48 w 646"/>
                <a:gd name="T3" fmla="*/ 14 h 1861"/>
                <a:gd name="T4" fmla="*/ 98 w 646"/>
                <a:gd name="T5" fmla="*/ 32 h 1861"/>
                <a:gd name="T6" fmla="*/ 147 w 646"/>
                <a:gd name="T7" fmla="*/ 54 h 1861"/>
                <a:gd name="T8" fmla="*/ 195 w 646"/>
                <a:gd name="T9" fmla="*/ 81 h 1861"/>
                <a:gd name="T10" fmla="*/ 242 w 646"/>
                <a:gd name="T11" fmla="*/ 111 h 1861"/>
                <a:gd name="T12" fmla="*/ 288 w 646"/>
                <a:gd name="T13" fmla="*/ 147 h 1861"/>
                <a:gd name="T14" fmla="*/ 333 w 646"/>
                <a:gd name="T15" fmla="*/ 185 h 1861"/>
                <a:gd name="T16" fmla="*/ 377 w 646"/>
                <a:gd name="T17" fmla="*/ 228 h 1861"/>
                <a:gd name="T18" fmla="*/ 418 w 646"/>
                <a:gd name="T19" fmla="*/ 275 h 1861"/>
                <a:gd name="T20" fmla="*/ 457 w 646"/>
                <a:gd name="T21" fmla="*/ 325 h 1861"/>
                <a:gd name="T22" fmla="*/ 493 w 646"/>
                <a:gd name="T23" fmla="*/ 379 h 1861"/>
                <a:gd name="T24" fmla="*/ 526 w 646"/>
                <a:gd name="T25" fmla="*/ 437 h 1861"/>
                <a:gd name="T26" fmla="*/ 555 w 646"/>
                <a:gd name="T27" fmla="*/ 497 h 1861"/>
                <a:gd name="T28" fmla="*/ 582 w 646"/>
                <a:gd name="T29" fmla="*/ 562 h 1861"/>
                <a:gd name="T30" fmla="*/ 604 w 646"/>
                <a:gd name="T31" fmla="*/ 630 h 1861"/>
                <a:gd name="T32" fmla="*/ 621 w 646"/>
                <a:gd name="T33" fmla="*/ 700 h 1861"/>
                <a:gd name="T34" fmla="*/ 634 w 646"/>
                <a:gd name="T35" fmla="*/ 774 h 1861"/>
                <a:gd name="T36" fmla="*/ 642 w 646"/>
                <a:gd name="T37" fmla="*/ 851 h 1861"/>
                <a:gd name="T38" fmla="*/ 646 w 646"/>
                <a:gd name="T39" fmla="*/ 930 h 1861"/>
                <a:gd name="T40" fmla="*/ 643 w 646"/>
                <a:gd name="T41" fmla="*/ 1011 h 1861"/>
                <a:gd name="T42" fmla="*/ 636 w 646"/>
                <a:gd name="T43" fmla="*/ 1086 h 1861"/>
                <a:gd name="T44" fmla="*/ 623 w 646"/>
                <a:gd name="T45" fmla="*/ 1160 h 1861"/>
                <a:gd name="T46" fmla="*/ 607 w 646"/>
                <a:gd name="T47" fmla="*/ 1230 h 1861"/>
                <a:gd name="T48" fmla="*/ 585 w 646"/>
                <a:gd name="T49" fmla="*/ 1297 h 1861"/>
                <a:gd name="T50" fmla="*/ 561 w 646"/>
                <a:gd name="T51" fmla="*/ 1361 h 1861"/>
                <a:gd name="T52" fmla="*/ 533 w 646"/>
                <a:gd name="T53" fmla="*/ 1421 h 1861"/>
                <a:gd name="T54" fmla="*/ 500 w 646"/>
                <a:gd name="T55" fmla="*/ 1478 h 1861"/>
                <a:gd name="T56" fmla="*/ 466 w 646"/>
                <a:gd name="T57" fmla="*/ 1532 h 1861"/>
                <a:gd name="T58" fmla="*/ 428 w 646"/>
                <a:gd name="T59" fmla="*/ 1582 h 1861"/>
                <a:gd name="T60" fmla="*/ 388 w 646"/>
                <a:gd name="T61" fmla="*/ 1627 h 1861"/>
                <a:gd name="T62" fmla="*/ 345 w 646"/>
                <a:gd name="T63" fmla="*/ 1670 h 1861"/>
                <a:gd name="T64" fmla="*/ 301 w 646"/>
                <a:gd name="T65" fmla="*/ 1709 h 1861"/>
                <a:gd name="T66" fmla="*/ 254 w 646"/>
                <a:gd name="T67" fmla="*/ 1744 h 1861"/>
                <a:gd name="T68" fmla="*/ 205 w 646"/>
                <a:gd name="T69" fmla="*/ 1776 h 1861"/>
                <a:gd name="T70" fmla="*/ 156 w 646"/>
                <a:gd name="T71" fmla="*/ 1803 h 1861"/>
                <a:gd name="T72" fmla="*/ 104 w 646"/>
                <a:gd name="T73" fmla="*/ 1826 h 1861"/>
                <a:gd name="T74" fmla="*/ 53 w 646"/>
                <a:gd name="T75" fmla="*/ 1846 h 1861"/>
                <a:gd name="T76" fmla="*/ 0 w 646"/>
                <a:gd name="T77" fmla="*/ 1861 h 1861"/>
                <a:gd name="T78" fmla="*/ 0 w 646"/>
                <a:gd name="T79" fmla="*/ 0 h 1861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646"/>
                <a:gd name="T121" fmla="*/ 0 h 1861"/>
                <a:gd name="T122" fmla="*/ 646 w 646"/>
                <a:gd name="T123" fmla="*/ 1861 h 1861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646" h="1861">
                  <a:moveTo>
                    <a:pt x="0" y="0"/>
                  </a:moveTo>
                  <a:lnTo>
                    <a:pt x="48" y="14"/>
                  </a:lnTo>
                  <a:lnTo>
                    <a:pt x="98" y="32"/>
                  </a:lnTo>
                  <a:lnTo>
                    <a:pt x="147" y="54"/>
                  </a:lnTo>
                  <a:lnTo>
                    <a:pt x="195" y="81"/>
                  </a:lnTo>
                  <a:lnTo>
                    <a:pt x="242" y="111"/>
                  </a:lnTo>
                  <a:lnTo>
                    <a:pt x="288" y="147"/>
                  </a:lnTo>
                  <a:lnTo>
                    <a:pt x="333" y="185"/>
                  </a:lnTo>
                  <a:lnTo>
                    <a:pt x="377" y="228"/>
                  </a:lnTo>
                  <a:lnTo>
                    <a:pt x="418" y="275"/>
                  </a:lnTo>
                  <a:lnTo>
                    <a:pt x="457" y="325"/>
                  </a:lnTo>
                  <a:lnTo>
                    <a:pt x="493" y="379"/>
                  </a:lnTo>
                  <a:lnTo>
                    <a:pt x="526" y="437"/>
                  </a:lnTo>
                  <a:lnTo>
                    <a:pt x="555" y="497"/>
                  </a:lnTo>
                  <a:lnTo>
                    <a:pt x="582" y="562"/>
                  </a:lnTo>
                  <a:lnTo>
                    <a:pt x="604" y="630"/>
                  </a:lnTo>
                  <a:lnTo>
                    <a:pt x="621" y="700"/>
                  </a:lnTo>
                  <a:lnTo>
                    <a:pt x="634" y="774"/>
                  </a:lnTo>
                  <a:lnTo>
                    <a:pt x="642" y="851"/>
                  </a:lnTo>
                  <a:lnTo>
                    <a:pt x="646" y="930"/>
                  </a:lnTo>
                  <a:lnTo>
                    <a:pt x="643" y="1011"/>
                  </a:lnTo>
                  <a:lnTo>
                    <a:pt x="636" y="1086"/>
                  </a:lnTo>
                  <a:lnTo>
                    <a:pt x="623" y="1160"/>
                  </a:lnTo>
                  <a:lnTo>
                    <a:pt x="607" y="1230"/>
                  </a:lnTo>
                  <a:lnTo>
                    <a:pt x="585" y="1297"/>
                  </a:lnTo>
                  <a:lnTo>
                    <a:pt x="561" y="1361"/>
                  </a:lnTo>
                  <a:lnTo>
                    <a:pt x="533" y="1421"/>
                  </a:lnTo>
                  <a:lnTo>
                    <a:pt x="500" y="1478"/>
                  </a:lnTo>
                  <a:lnTo>
                    <a:pt x="466" y="1532"/>
                  </a:lnTo>
                  <a:lnTo>
                    <a:pt x="428" y="1582"/>
                  </a:lnTo>
                  <a:lnTo>
                    <a:pt x="388" y="1627"/>
                  </a:lnTo>
                  <a:lnTo>
                    <a:pt x="345" y="1670"/>
                  </a:lnTo>
                  <a:lnTo>
                    <a:pt x="301" y="1709"/>
                  </a:lnTo>
                  <a:lnTo>
                    <a:pt x="254" y="1744"/>
                  </a:lnTo>
                  <a:lnTo>
                    <a:pt x="205" y="1776"/>
                  </a:lnTo>
                  <a:lnTo>
                    <a:pt x="156" y="1803"/>
                  </a:lnTo>
                  <a:lnTo>
                    <a:pt x="104" y="1826"/>
                  </a:lnTo>
                  <a:lnTo>
                    <a:pt x="53" y="1846"/>
                  </a:lnTo>
                  <a:lnTo>
                    <a:pt x="0" y="1861"/>
                  </a:lnTo>
                  <a:lnTo>
                    <a:pt x="0" y="0"/>
                  </a:lnTo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rgbClr val="00499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rot="10800000" vert="eaVert"/>
            <a:lstStyle/>
            <a:p>
              <a:pPr algn="ctr" eaLnBrk="0" hangingPunct="0"/>
              <a:endParaRPr lang="zh-CN" altLang="zh-CN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3" name="Freeform 7"/>
            <p:cNvSpPr>
              <a:spLocks noChangeArrowheads="1"/>
            </p:cNvSpPr>
            <p:nvPr/>
          </p:nvSpPr>
          <p:spPr bwMode="auto">
            <a:xfrm>
              <a:off x="1991" y="768"/>
              <a:ext cx="866" cy="2496"/>
            </a:xfrm>
            <a:custGeom>
              <a:avLst/>
              <a:gdLst>
                <a:gd name="T0" fmla="*/ 0 w 646"/>
                <a:gd name="T1" fmla="*/ 0 h 1861"/>
                <a:gd name="T2" fmla="*/ 48 w 646"/>
                <a:gd name="T3" fmla="*/ 14 h 1861"/>
                <a:gd name="T4" fmla="*/ 98 w 646"/>
                <a:gd name="T5" fmla="*/ 32 h 1861"/>
                <a:gd name="T6" fmla="*/ 147 w 646"/>
                <a:gd name="T7" fmla="*/ 54 h 1861"/>
                <a:gd name="T8" fmla="*/ 195 w 646"/>
                <a:gd name="T9" fmla="*/ 81 h 1861"/>
                <a:gd name="T10" fmla="*/ 242 w 646"/>
                <a:gd name="T11" fmla="*/ 111 h 1861"/>
                <a:gd name="T12" fmla="*/ 288 w 646"/>
                <a:gd name="T13" fmla="*/ 147 h 1861"/>
                <a:gd name="T14" fmla="*/ 333 w 646"/>
                <a:gd name="T15" fmla="*/ 185 h 1861"/>
                <a:gd name="T16" fmla="*/ 377 w 646"/>
                <a:gd name="T17" fmla="*/ 228 h 1861"/>
                <a:gd name="T18" fmla="*/ 418 w 646"/>
                <a:gd name="T19" fmla="*/ 275 h 1861"/>
                <a:gd name="T20" fmla="*/ 457 w 646"/>
                <a:gd name="T21" fmla="*/ 325 h 1861"/>
                <a:gd name="T22" fmla="*/ 493 w 646"/>
                <a:gd name="T23" fmla="*/ 379 h 1861"/>
                <a:gd name="T24" fmla="*/ 526 w 646"/>
                <a:gd name="T25" fmla="*/ 437 h 1861"/>
                <a:gd name="T26" fmla="*/ 555 w 646"/>
                <a:gd name="T27" fmla="*/ 497 h 1861"/>
                <a:gd name="T28" fmla="*/ 582 w 646"/>
                <a:gd name="T29" fmla="*/ 562 h 1861"/>
                <a:gd name="T30" fmla="*/ 604 w 646"/>
                <a:gd name="T31" fmla="*/ 630 h 1861"/>
                <a:gd name="T32" fmla="*/ 621 w 646"/>
                <a:gd name="T33" fmla="*/ 700 h 1861"/>
                <a:gd name="T34" fmla="*/ 634 w 646"/>
                <a:gd name="T35" fmla="*/ 774 h 1861"/>
                <a:gd name="T36" fmla="*/ 642 w 646"/>
                <a:gd name="T37" fmla="*/ 851 h 1861"/>
                <a:gd name="T38" fmla="*/ 646 w 646"/>
                <a:gd name="T39" fmla="*/ 930 h 1861"/>
                <a:gd name="T40" fmla="*/ 643 w 646"/>
                <a:gd name="T41" fmla="*/ 1011 h 1861"/>
                <a:gd name="T42" fmla="*/ 636 w 646"/>
                <a:gd name="T43" fmla="*/ 1086 h 1861"/>
                <a:gd name="T44" fmla="*/ 623 w 646"/>
                <a:gd name="T45" fmla="*/ 1160 h 1861"/>
                <a:gd name="T46" fmla="*/ 607 w 646"/>
                <a:gd name="T47" fmla="*/ 1230 h 1861"/>
                <a:gd name="T48" fmla="*/ 585 w 646"/>
                <a:gd name="T49" fmla="*/ 1297 h 1861"/>
                <a:gd name="T50" fmla="*/ 561 w 646"/>
                <a:gd name="T51" fmla="*/ 1361 h 1861"/>
                <a:gd name="T52" fmla="*/ 533 w 646"/>
                <a:gd name="T53" fmla="*/ 1421 h 1861"/>
                <a:gd name="T54" fmla="*/ 500 w 646"/>
                <a:gd name="T55" fmla="*/ 1478 h 1861"/>
                <a:gd name="T56" fmla="*/ 466 w 646"/>
                <a:gd name="T57" fmla="*/ 1532 h 1861"/>
                <a:gd name="T58" fmla="*/ 428 w 646"/>
                <a:gd name="T59" fmla="*/ 1582 h 1861"/>
                <a:gd name="T60" fmla="*/ 388 w 646"/>
                <a:gd name="T61" fmla="*/ 1627 h 1861"/>
                <a:gd name="T62" fmla="*/ 345 w 646"/>
                <a:gd name="T63" fmla="*/ 1670 h 1861"/>
                <a:gd name="T64" fmla="*/ 301 w 646"/>
                <a:gd name="T65" fmla="*/ 1709 h 1861"/>
                <a:gd name="T66" fmla="*/ 254 w 646"/>
                <a:gd name="T67" fmla="*/ 1744 h 1861"/>
                <a:gd name="T68" fmla="*/ 205 w 646"/>
                <a:gd name="T69" fmla="*/ 1776 h 1861"/>
                <a:gd name="T70" fmla="*/ 156 w 646"/>
                <a:gd name="T71" fmla="*/ 1803 h 1861"/>
                <a:gd name="T72" fmla="*/ 104 w 646"/>
                <a:gd name="T73" fmla="*/ 1826 h 1861"/>
                <a:gd name="T74" fmla="*/ 53 w 646"/>
                <a:gd name="T75" fmla="*/ 1846 h 1861"/>
                <a:gd name="T76" fmla="*/ 0 w 646"/>
                <a:gd name="T77" fmla="*/ 1861 h 1861"/>
                <a:gd name="T78" fmla="*/ 0 w 646"/>
                <a:gd name="T79" fmla="*/ 0 h 1861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646"/>
                <a:gd name="T121" fmla="*/ 0 h 1861"/>
                <a:gd name="T122" fmla="*/ 646 w 646"/>
                <a:gd name="T123" fmla="*/ 1861 h 1861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646" h="1861">
                  <a:moveTo>
                    <a:pt x="0" y="0"/>
                  </a:moveTo>
                  <a:lnTo>
                    <a:pt x="48" y="14"/>
                  </a:lnTo>
                  <a:lnTo>
                    <a:pt x="98" y="32"/>
                  </a:lnTo>
                  <a:lnTo>
                    <a:pt x="147" y="54"/>
                  </a:lnTo>
                  <a:lnTo>
                    <a:pt x="195" y="81"/>
                  </a:lnTo>
                  <a:lnTo>
                    <a:pt x="242" y="111"/>
                  </a:lnTo>
                  <a:lnTo>
                    <a:pt x="288" y="147"/>
                  </a:lnTo>
                  <a:lnTo>
                    <a:pt x="333" y="185"/>
                  </a:lnTo>
                  <a:lnTo>
                    <a:pt x="377" y="228"/>
                  </a:lnTo>
                  <a:lnTo>
                    <a:pt x="418" y="275"/>
                  </a:lnTo>
                  <a:lnTo>
                    <a:pt x="457" y="325"/>
                  </a:lnTo>
                  <a:lnTo>
                    <a:pt x="493" y="379"/>
                  </a:lnTo>
                  <a:lnTo>
                    <a:pt x="526" y="437"/>
                  </a:lnTo>
                  <a:lnTo>
                    <a:pt x="555" y="497"/>
                  </a:lnTo>
                  <a:lnTo>
                    <a:pt x="582" y="562"/>
                  </a:lnTo>
                  <a:lnTo>
                    <a:pt x="604" y="630"/>
                  </a:lnTo>
                  <a:lnTo>
                    <a:pt x="621" y="700"/>
                  </a:lnTo>
                  <a:lnTo>
                    <a:pt x="634" y="774"/>
                  </a:lnTo>
                  <a:lnTo>
                    <a:pt x="642" y="851"/>
                  </a:lnTo>
                  <a:lnTo>
                    <a:pt x="646" y="930"/>
                  </a:lnTo>
                  <a:lnTo>
                    <a:pt x="643" y="1011"/>
                  </a:lnTo>
                  <a:lnTo>
                    <a:pt x="636" y="1086"/>
                  </a:lnTo>
                  <a:lnTo>
                    <a:pt x="623" y="1160"/>
                  </a:lnTo>
                  <a:lnTo>
                    <a:pt x="607" y="1230"/>
                  </a:lnTo>
                  <a:lnTo>
                    <a:pt x="585" y="1297"/>
                  </a:lnTo>
                  <a:lnTo>
                    <a:pt x="561" y="1361"/>
                  </a:lnTo>
                  <a:lnTo>
                    <a:pt x="533" y="1421"/>
                  </a:lnTo>
                  <a:lnTo>
                    <a:pt x="500" y="1478"/>
                  </a:lnTo>
                  <a:lnTo>
                    <a:pt x="466" y="1532"/>
                  </a:lnTo>
                  <a:lnTo>
                    <a:pt x="428" y="1582"/>
                  </a:lnTo>
                  <a:lnTo>
                    <a:pt x="388" y="1627"/>
                  </a:lnTo>
                  <a:lnTo>
                    <a:pt x="345" y="1670"/>
                  </a:lnTo>
                  <a:lnTo>
                    <a:pt x="301" y="1709"/>
                  </a:lnTo>
                  <a:lnTo>
                    <a:pt x="254" y="1744"/>
                  </a:lnTo>
                  <a:lnTo>
                    <a:pt x="205" y="1776"/>
                  </a:lnTo>
                  <a:lnTo>
                    <a:pt x="156" y="1803"/>
                  </a:lnTo>
                  <a:lnTo>
                    <a:pt x="104" y="1826"/>
                  </a:lnTo>
                  <a:lnTo>
                    <a:pt x="53" y="1846"/>
                  </a:lnTo>
                  <a:lnTo>
                    <a:pt x="0" y="1861"/>
                  </a:lnTo>
                  <a:lnTo>
                    <a:pt x="0" y="0"/>
                  </a:lnTo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rgbClr val="D5DDF3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zh-CN" altLang="zh-CN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4" name="Freeform 8"/>
            <p:cNvSpPr>
              <a:spLocks noChangeArrowheads="1"/>
            </p:cNvSpPr>
            <p:nvPr/>
          </p:nvSpPr>
          <p:spPr bwMode="auto">
            <a:xfrm rot="6256290">
              <a:off x="815" y="193"/>
              <a:ext cx="866" cy="2496"/>
            </a:xfrm>
            <a:custGeom>
              <a:avLst/>
              <a:gdLst>
                <a:gd name="T0" fmla="*/ 0 w 646"/>
                <a:gd name="T1" fmla="*/ 0 h 1861"/>
                <a:gd name="T2" fmla="*/ 48 w 646"/>
                <a:gd name="T3" fmla="*/ 14 h 1861"/>
                <a:gd name="T4" fmla="*/ 98 w 646"/>
                <a:gd name="T5" fmla="*/ 32 h 1861"/>
                <a:gd name="T6" fmla="*/ 147 w 646"/>
                <a:gd name="T7" fmla="*/ 54 h 1861"/>
                <a:gd name="T8" fmla="*/ 195 w 646"/>
                <a:gd name="T9" fmla="*/ 81 h 1861"/>
                <a:gd name="T10" fmla="*/ 242 w 646"/>
                <a:gd name="T11" fmla="*/ 111 h 1861"/>
                <a:gd name="T12" fmla="*/ 288 w 646"/>
                <a:gd name="T13" fmla="*/ 147 h 1861"/>
                <a:gd name="T14" fmla="*/ 333 w 646"/>
                <a:gd name="T15" fmla="*/ 185 h 1861"/>
                <a:gd name="T16" fmla="*/ 377 w 646"/>
                <a:gd name="T17" fmla="*/ 228 h 1861"/>
                <a:gd name="T18" fmla="*/ 418 w 646"/>
                <a:gd name="T19" fmla="*/ 275 h 1861"/>
                <a:gd name="T20" fmla="*/ 457 w 646"/>
                <a:gd name="T21" fmla="*/ 325 h 1861"/>
                <a:gd name="T22" fmla="*/ 493 w 646"/>
                <a:gd name="T23" fmla="*/ 379 h 1861"/>
                <a:gd name="T24" fmla="*/ 526 w 646"/>
                <a:gd name="T25" fmla="*/ 437 h 1861"/>
                <a:gd name="T26" fmla="*/ 555 w 646"/>
                <a:gd name="T27" fmla="*/ 497 h 1861"/>
                <a:gd name="T28" fmla="*/ 582 w 646"/>
                <a:gd name="T29" fmla="*/ 562 h 1861"/>
                <a:gd name="T30" fmla="*/ 604 w 646"/>
                <a:gd name="T31" fmla="*/ 630 h 1861"/>
                <a:gd name="T32" fmla="*/ 621 w 646"/>
                <a:gd name="T33" fmla="*/ 700 h 1861"/>
                <a:gd name="T34" fmla="*/ 634 w 646"/>
                <a:gd name="T35" fmla="*/ 774 h 1861"/>
                <a:gd name="T36" fmla="*/ 642 w 646"/>
                <a:gd name="T37" fmla="*/ 851 h 1861"/>
                <a:gd name="T38" fmla="*/ 646 w 646"/>
                <a:gd name="T39" fmla="*/ 930 h 1861"/>
                <a:gd name="T40" fmla="*/ 643 w 646"/>
                <a:gd name="T41" fmla="*/ 1011 h 1861"/>
                <a:gd name="T42" fmla="*/ 636 w 646"/>
                <a:gd name="T43" fmla="*/ 1086 h 1861"/>
                <a:gd name="T44" fmla="*/ 623 w 646"/>
                <a:gd name="T45" fmla="*/ 1160 h 1861"/>
                <a:gd name="T46" fmla="*/ 607 w 646"/>
                <a:gd name="T47" fmla="*/ 1230 h 1861"/>
                <a:gd name="T48" fmla="*/ 585 w 646"/>
                <a:gd name="T49" fmla="*/ 1297 h 1861"/>
                <a:gd name="T50" fmla="*/ 561 w 646"/>
                <a:gd name="T51" fmla="*/ 1361 h 1861"/>
                <a:gd name="T52" fmla="*/ 533 w 646"/>
                <a:gd name="T53" fmla="*/ 1421 h 1861"/>
                <a:gd name="T54" fmla="*/ 500 w 646"/>
                <a:gd name="T55" fmla="*/ 1478 h 1861"/>
                <a:gd name="T56" fmla="*/ 466 w 646"/>
                <a:gd name="T57" fmla="*/ 1532 h 1861"/>
                <a:gd name="T58" fmla="*/ 428 w 646"/>
                <a:gd name="T59" fmla="*/ 1582 h 1861"/>
                <a:gd name="T60" fmla="*/ 388 w 646"/>
                <a:gd name="T61" fmla="*/ 1627 h 1861"/>
                <a:gd name="T62" fmla="*/ 345 w 646"/>
                <a:gd name="T63" fmla="*/ 1670 h 1861"/>
                <a:gd name="T64" fmla="*/ 301 w 646"/>
                <a:gd name="T65" fmla="*/ 1709 h 1861"/>
                <a:gd name="T66" fmla="*/ 254 w 646"/>
                <a:gd name="T67" fmla="*/ 1744 h 1861"/>
                <a:gd name="T68" fmla="*/ 205 w 646"/>
                <a:gd name="T69" fmla="*/ 1776 h 1861"/>
                <a:gd name="T70" fmla="*/ 156 w 646"/>
                <a:gd name="T71" fmla="*/ 1803 h 1861"/>
                <a:gd name="T72" fmla="*/ 104 w 646"/>
                <a:gd name="T73" fmla="*/ 1826 h 1861"/>
                <a:gd name="T74" fmla="*/ 53 w 646"/>
                <a:gd name="T75" fmla="*/ 1846 h 1861"/>
                <a:gd name="T76" fmla="*/ 0 w 646"/>
                <a:gd name="T77" fmla="*/ 1861 h 1861"/>
                <a:gd name="T78" fmla="*/ 0 w 646"/>
                <a:gd name="T79" fmla="*/ 0 h 1861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646"/>
                <a:gd name="T121" fmla="*/ 0 h 1861"/>
                <a:gd name="T122" fmla="*/ 646 w 646"/>
                <a:gd name="T123" fmla="*/ 1861 h 1861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646" h="1861">
                  <a:moveTo>
                    <a:pt x="0" y="0"/>
                  </a:moveTo>
                  <a:lnTo>
                    <a:pt x="48" y="14"/>
                  </a:lnTo>
                  <a:lnTo>
                    <a:pt x="98" y="32"/>
                  </a:lnTo>
                  <a:lnTo>
                    <a:pt x="147" y="54"/>
                  </a:lnTo>
                  <a:lnTo>
                    <a:pt x="195" y="81"/>
                  </a:lnTo>
                  <a:lnTo>
                    <a:pt x="242" y="111"/>
                  </a:lnTo>
                  <a:lnTo>
                    <a:pt x="288" y="147"/>
                  </a:lnTo>
                  <a:lnTo>
                    <a:pt x="333" y="185"/>
                  </a:lnTo>
                  <a:lnTo>
                    <a:pt x="377" y="228"/>
                  </a:lnTo>
                  <a:lnTo>
                    <a:pt x="418" y="275"/>
                  </a:lnTo>
                  <a:lnTo>
                    <a:pt x="457" y="325"/>
                  </a:lnTo>
                  <a:lnTo>
                    <a:pt x="493" y="379"/>
                  </a:lnTo>
                  <a:lnTo>
                    <a:pt x="526" y="437"/>
                  </a:lnTo>
                  <a:lnTo>
                    <a:pt x="555" y="497"/>
                  </a:lnTo>
                  <a:lnTo>
                    <a:pt x="582" y="562"/>
                  </a:lnTo>
                  <a:lnTo>
                    <a:pt x="604" y="630"/>
                  </a:lnTo>
                  <a:lnTo>
                    <a:pt x="621" y="700"/>
                  </a:lnTo>
                  <a:lnTo>
                    <a:pt x="634" y="774"/>
                  </a:lnTo>
                  <a:lnTo>
                    <a:pt x="642" y="851"/>
                  </a:lnTo>
                  <a:lnTo>
                    <a:pt x="646" y="930"/>
                  </a:lnTo>
                  <a:lnTo>
                    <a:pt x="643" y="1011"/>
                  </a:lnTo>
                  <a:lnTo>
                    <a:pt x="636" y="1086"/>
                  </a:lnTo>
                  <a:lnTo>
                    <a:pt x="623" y="1160"/>
                  </a:lnTo>
                  <a:lnTo>
                    <a:pt x="607" y="1230"/>
                  </a:lnTo>
                  <a:lnTo>
                    <a:pt x="585" y="1297"/>
                  </a:lnTo>
                  <a:lnTo>
                    <a:pt x="561" y="1361"/>
                  </a:lnTo>
                  <a:lnTo>
                    <a:pt x="533" y="1421"/>
                  </a:lnTo>
                  <a:lnTo>
                    <a:pt x="500" y="1478"/>
                  </a:lnTo>
                  <a:lnTo>
                    <a:pt x="466" y="1532"/>
                  </a:lnTo>
                  <a:lnTo>
                    <a:pt x="428" y="1582"/>
                  </a:lnTo>
                  <a:lnTo>
                    <a:pt x="388" y="1627"/>
                  </a:lnTo>
                  <a:lnTo>
                    <a:pt x="345" y="1670"/>
                  </a:lnTo>
                  <a:lnTo>
                    <a:pt x="301" y="1709"/>
                  </a:lnTo>
                  <a:lnTo>
                    <a:pt x="254" y="1744"/>
                  </a:lnTo>
                  <a:lnTo>
                    <a:pt x="205" y="1776"/>
                  </a:lnTo>
                  <a:lnTo>
                    <a:pt x="156" y="1803"/>
                  </a:lnTo>
                  <a:lnTo>
                    <a:pt x="104" y="1826"/>
                  </a:lnTo>
                  <a:lnTo>
                    <a:pt x="53" y="1846"/>
                  </a:lnTo>
                  <a:lnTo>
                    <a:pt x="0" y="1861"/>
                  </a:lnTo>
                  <a:lnTo>
                    <a:pt x="0" y="0"/>
                  </a:lnTo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rgbClr val="A2EAE8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rot="10800000" vert="eaVert"/>
            <a:lstStyle/>
            <a:p>
              <a:pPr algn="ctr" eaLnBrk="0" hangingPunct="0"/>
              <a:endParaRPr lang="zh-CN" altLang="zh-CN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0" name="Oval 10"/>
            <p:cNvSpPr>
              <a:spLocks noChangeArrowheads="1"/>
            </p:cNvSpPr>
            <p:nvPr/>
          </p:nvSpPr>
          <p:spPr bwMode="auto">
            <a:xfrm>
              <a:off x="1186" y="622"/>
              <a:ext cx="1680" cy="1133"/>
            </a:xfrm>
            <a:prstGeom prst="ellipse">
              <a:avLst/>
            </a:prstGeom>
            <a:gradFill rotWithShape="1">
              <a:gsLst>
                <a:gs pos="0">
                  <a:srgbClr val="F14343"/>
                </a:gs>
                <a:gs pos="100000">
                  <a:srgbClr val="6E1E1E"/>
                </a:gs>
              </a:gsLst>
              <a:lin ang="5400000" scaled="1"/>
            </a:gradFill>
            <a:ln w="38100" cmpd="sng">
              <a:solidFill>
                <a:srgbClr val="FFFF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zh-CN" altLang="zh-CN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6" name="Text Box 12"/>
            <p:cNvSpPr txBox="1">
              <a:spLocks noChangeArrowheads="1"/>
            </p:cNvSpPr>
            <p:nvPr/>
          </p:nvSpPr>
          <p:spPr bwMode="auto">
            <a:xfrm>
              <a:off x="1239" y="968"/>
              <a:ext cx="1566" cy="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ru-RU" altLang="en-US" sz="2000" dirty="0" smtClean="0">
                  <a:solidFill>
                    <a:srgbClr val="FEFEFE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Раздел корпорации</a:t>
              </a:r>
              <a:endParaRPr lang="ru-RU" altLang="zh-CN" sz="2000" dirty="0">
                <a:solidFill>
                  <a:srgbClr val="FEFEF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微软雅黑" pitchFamily="34" charset="-122"/>
                <a:cs typeface="Times New Roman" pitchFamily="18" charset="0"/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4427984" y="1393023"/>
            <a:ext cx="4572000" cy="3105461"/>
          </a:xfrm>
          <a:prstGeom prst="rect">
            <a:avLst/>
          </a:prstGeom>
        </p:spPr>
        <p:txBody>
          <a:bodyPr lIns="76197" tIns="38098" rIns="76197" bIns="38098">
            <a:spAutoFit/>
          </a:bodyPr>
          <a:lstStyle/>
          <a:p>
            <a:pPr defTabSz="829436">
              <a:lnSpc>
                <a:spcPct val="120000"/>
              </a:lnSpc>
            </a:pP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15-летний рост, стоимость производства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более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5,000,000,000долларов,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диверсифицированное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стратегическое расположение по всей страны. Это -  корпорация «Даюн».</a:t>
            </a:r>
          </a:p>
          <a:p>
            <a:pPr defTabSz="829436">
              <a:lnSpc>
                <a:spcPct val="120000"/>
              </a:lnSpc>
            </a:pP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Корпорация Даюн создана в 1987г. В настоящее время, в состав корпорации входит более 20 компаний, 18 филиалов корпорации, более 10,000 мест реализуемой продукции и услуг. Штат корпорации - более 15,000 рабочих и ИТР.</a:t>
            </a:r>
          </a:p>
          <a:p>
            <a:pPr defTabSz="829436">
              <a:lnSpc>
                <a:spcPct val="120000"/>
              </a:lnSpc>
            </a:pPr>
            <a:endParaRPr lang="ru-RU" altLang="en-US" sz="2000" b="1" dirty="0">
              <a:solidFill>
                <a:srgbClr val="002060"/>
              </a:solidFill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1" descr="皒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067694"/>
            <a:ext cx="2232248" cy="1314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2" descr="痰盂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7555" y="3482589"/>
            <a:ext cx="2514600" cy="1234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5" descr="Известная марка товар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627534"/>
            <a:ext cx="2285984" cy="1321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6" descr="博大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72199" y="3482588"/>
            <a:ext cx="2362200" cy="1243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 descr="http://192.168.9.20/inc/attach.php?AID=248096&amp;MODULE=news&amp;YM=1302&amp;ATTACHMENT_ID=-391981540&amp;ATTACHMENT_NAME=%CE%D2%CB%BE%B1%BB%C6%C0%CE%AA2012%C4%EA%B6%C8%C8%AB%CA%A1%BF%AA%B7%A2%C7%F8%B2%FA%D2%B5%D7%AA%D0%CD%CD%BB%B3%F6%B9%B1%CF%D7%C6%F3%D2%B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2936" y="3506271"/>
            <a:ext cx="2357422" cy="1339463"/>
          </a:xfrm>
          <a:prstGeom prst="rect">
            <a:avLst/>
          </a:prstGeom>
          <a:noFill/>
        </p:spPr>
      </p:pic>
      <p:sp>
        <p:nvSpPr>
          <p:cNvPr id="10" name="矩形 9"/>
          <p:cNvSpPr/>
          <p:nvPr/>
        </p:nvSpPr>
        <p:spPr>
          <a:xfrm>
            <a:off x="3000364" y="1821654"/>
            <a:ext cx="5643602" cy="1346518"/>
          </a:xfrm>
          <a:prstGeom prst="rect">
            <a:avLst/>
          </a:prstGeom>
        </p:spPr>
        <p:txBody>
          <a:bodyPr wrap="square" lIns="76197" tIns="38098" rIns="76197" bIns="38098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1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Корпорация Даюн занимает 55-е место из 500 ведущих компаний КНР в области машиностроения по объему производства и продаж. Корпорация получила 181 патент, имеет 72 зарегистрированных зарубежных товарных марок. Многажды отмечена наградами Правительства КНР за свои достижения.</a:t>
            </a:r>
            <a:r>
              <a:rPr lang="ru-RU" altLang="en-US" sz="11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1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sz="1100" dirty="0">
                <a:latin typeface="Times New Roman" pitchFamily="18" charset="0"/>
                <a:cs typeface="Times New Roman" pitchFamily="18" charset="0"/>
              </a:rPr>
            </a:br>
            <a:endParaRPr lang="ru-RU" altLang="en-US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57621" y="1017978"/>
            <a:ext cx="2786082" cy="307773"/>
          </a:xfrm>
          <a:prstGeom prst="rect">
            <a:avLst/>
          </a:prstGeom>
          <a:solidFill>
            <a:srgbClr val="CCEC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76197" tIns="38098" rIns="76197" bIns="38098" rtlCol="0">
            <a:spAutoFit/>
          </a:bodyPr>
          <a:lstStyle/>
          <a:p>
            <a:r>
              <a:rPr lang="ru-RU" altLang="en-US" dirty="0" smtClean="0">
                <a:latin typeface="Times New Roman" pitchFamily="18" charset="0"/>
                <a:cs typeface="Times New Roman" pitchFamily="18" charset="0"/>
              </a:rPr>
              <a:t>Награды корпорации</a:t>
            </a:r>
            <a:endParaRPr lang="ru-RU" altLang="en-US" dirty="0"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:\Users\wuboyan\Desktop\大运卡车画册（下）-OUT [转换]-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707654"/>
            <a:ext cx="7344815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矩形 5"/>
          <p:cNvSpPr>
            <a:spLocks noChangeArrowheads="1"/>
          </p:cNvSpPr>
          <p:nvPr/>
        </p:nvSpPr>
        <p:spPr bwMode="auto">
          <a:xfrm>
            <a:off x="539552" y="627535"/>
            <a:ext cx="7701808" cy="884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6197" tIns="38098" rIns="76197" bIns="38098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700" dirty="0" err="1" smtClean="0">
                <a:latin typeface="Times New Roman" pitchFamily="18" charset="0"/>
                <a:cs typeface="Times New Roman" pitchFamily="18" charset="0"/>
              </a:rPr>
              <a:t>Шаньсийская</a:t>
            </a:r>
            <a:r>
              <a:rPr lang="ru-RU" sz="700" dirty="0" smtClean="0">
                <a:latin typeface="Times New Roman" pitchFamily="18" charset="0"/>
                <a:cs typeface="Times New Roman" pitchFamily="18" charset="0"/>
              </a:rPr>
              <a:t> компания по производству тяжелых грузовиков «Даюн» создана в 2004г.</a:t>
            </a:r>
          </a:p>
          <a:p>
            <a:pPr algn="just">
              <a:lnSpc>
                <a:spcPct val="150000"/>
              </a:lnSpc>
            </a:pPr>
            <a:r>
              <a:rPr lang="ru-RU" sz="700" dirty="0" smtClean="0">
                <a:latin typeface="Times New Roman" pitchFamily="18" charset="0"/>
                <a:cs typeface="Times New Roman" pitchFamily="18" charset="0"/>
              </a:rPr>
              <a:t>Официально завод введен в эксплуатацию 26.10.2009г. </a:t>
            </a:r>
          </a:p>
          <a:p>
            <a:pPr algn="just">
              <a:lnSpc>
                <a:spcPct val="150000"/>
              </a:lnSpc>
            </a:pPr>
            <a:r>
              <a:rPr lang="ru-RU" sz="700" dirty="0" smtClean="0">
                <a:latin typeface="Times New Roman" pitchFamily="18" charset="0"/>
                <a:cs typeface="Times New Roman" pitchFamily="18" charset="0"/>
              </a:rPr>
              <a:t>Площадь производственных цехов завода составляет 300,000м2, объем инвестиций составляет более 500,000,000долларов. </a:t>
            </a:r>
          </a:p>
          <a:p>
            <a:pPr algn="just">
              <a:lnSpc>
                <a:spcPct val="150000"/>
              </a:lnSpc>
            </a:pPr>
            <a:r>
              <a:rPr lang="ru-RU" sz="700" dirty="0" smtClean="0">
                <a:latin typeface="Times New Roman" pitchFamily="18" charset="0"/>
                <a:cs typeface="Times New Roman" pitchFamily="18" charset="0"/>
              </a:rPr>
              <a:t>Производство полного цикла - </a:t>
            </a:r>
            <a:r>
              <a:rPr lang="ru-RU" altLang="zh-CN" sz="700" dirty="0" smtClean="0">
                <a:latin typeface="Times New Roman" pitchFamily="18" charset="0"/>
                <a:cs typeface="Times New Roman" pitchFamily="18" charset="0"/>
              </a:rPr>
              <a:t>штамповка, сварочная сборка, окраска и общая сборка, а также </a:t>
            </a:r>
            <a:r>
              <a:rPr lang="ru-RU" sz="700" dirty="0" smtClean="0">
                <a:latin typeface="Times New Roman" pitchFamily="18" charset="0"/>
                <a:cs typeface="Times New Roman" pitchFamily="18" charset="0"/>
              </a:rPr>
              <a:t>проверочное и испытательное оборудование для контроля качества. </a:t>
            </a:r>
          </a:p>
          <a:p>
            <a:pPr algn="just">
              <a:lnSpc>
                <a:spcPct val="150000"/>
              </a:lnSpc>
            </a:pPr>
            <a:r>
              <a:rPr lang="ru-RU" sz="700" dirty="0" smtClean="0">
                <a:latin typeface="Times New Roman" pitchFamily="18" charset="0"/>
                <a:cs typeface="Times New Roman" pitchFamily="18" charset="0"/>
              </a:rPr>
              <a:t>Производственная мощность – 50.000 грузовиков.</a:t>
            </a:r>
            <a:endParaRPr lang="ru-RU" altLang="en-US" sz="7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 bwMode="auto">
          <a:xfrm>
            <a:off x="827584" y="2866380"/>
            <a:ext cx="2706093" cy="379802"/>
          </a:xfrm>
          <a:prstGeom prst="rect">
            <a:avLst/>
          </a:prstGeom>
          <a:solidFill>
            <a:srgbClr val="CCEC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197" tIns="38098" rIns="76197" bIns="38098" anchor="ctr"/>
          <a:lstStyle/>
          <a:p>
            <a:pPr>
              <a:defRPr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altLang="en-US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Миссия автомобиля Даюн</a:t>
            </a:r>
            <a:endParaRPr lang="ru-RU" altLang="zh-CN" sz="1600" b="1" dirty="0">
              <a:solidFill>
                <a:schemeClr val="tx1"/>
              </a:solidFill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</p:txBody>
      </p:sp>
      <p:pic>
        <p:nvPicPr>
          <p:cNvPr id="5" name="Picture 4" descr="C:\Users\wuboyan\Desktop\大运卡车画册（下）-OUT [转换]-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627534"/>
            <a:ext cx="7315200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12"/>
          <p:cNvSpPr txBox="1">
            <a:spLocks noChangeArrowheads="1"/>
          </p:cNvSpPr>
          <p:nvPr/>
        </p:nvSpPr>
        <p:spPr bwMode="auto">
          <a:xfrm>
            <a:off x="693738" y="3112294"/>
            <a:ext cx="7378724" cy="923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6197" tIns="38098" rIns="76197" bIns="38098">
            <a:spAutoFit/>
          </a:bodyPr>
          <a:lstStyle/>
          <a:p>
            <a:endParaRPr lang="ru-RU" sz="11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1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Новация и прорыв</a:t>
            </a:r>
          </a:p>
          <a:p>
            <a:pPr algn="just"/>
            <a:r>
              <a:rPr lang="ru-RU" altLang="en-US" sz="1100" dirty="0">
                <a:latin typeface="Times New Roman" pitchFamily="18" charset="0"/>
                <a:cs typeface="Times New Roman" pitchFamily="18" charset="0"/>
              </a:rPr>
              <a:t>● Компания </a:t>
            </a:r>
            <a:r>
              <a:rPr lang="ru-RU" altLang="en-US" sz="1100" dirty="0" smtClean="0">
                <a:latin typeface="Times New Roman" pitchFamily="18" charset="0"/>
                <a:cs typeface="Times New Roman" pitchFamily="18" charset="0"/>
              </a:rPr>
              <a:t>по производству тяжелых грузовиков «Даюн» стремится максимально удовлетворить фактические требования </a:t>
            </a:r>
            <a:r>
              <a:rPr lang="ru-RU" altLang="en-US" sz="1100" dirty="0">
                <a:latin typeface="Times New Roman" pitchFamily="18" charset="0"/>
                <a:cs typeface="Times New Roman" pitchFamily="18" charset="0"/>
              </a:rPr>
              <a:t>потребителя, непрерывно </a:t>
            </a:r>
            <a:r>
              <a:rPr lang="ru-RU" altLang="en-US" sz="1100" dirty="0" smtClean="0">
                <a:latin typeface="Times New Roman" pitchFamily="18" charset="0"/>
                <a:cs typeface="Times New Roman" pitchFamily="18" charset="0"/>
              </a:rPr>
              <a:t>работает над повышением качества своей продукции;</a:t>
            </a:r>
            <a:endParaRPr lang="ru-RU" altLang="zh-CN" sz="1100" dirty="0"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  <a:p>
            <a:pPr algn="just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● </a:t>
            </a:r>
            <a:r>
              <a:rPr lang="ru-RU" sz="11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11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редприятие первого класса, производит тяжелые грузовики высшего качества.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14284" y="671729"/>
            <a:ext cx="2571782" cy="346246"/>
          </a:xfrm>
          <a:prstGeom prst="rect">
            <a:avLst/>
          </a:prstGeom>
          <a:solidFill>
            <a:srgbClr val="CCEC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76197" tIns="38098" rIns="76197" bIns="38098">
            <a:noAutofit/>
          </a:bodyPr>
          <a:lstStyle/>
          <a:p>
            <a:pPr algn="ctr"/>
            <a:r>
              <a:rPr lang="ru-RU" alt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Первоклассный центр исследования</a:t>
            </a:r>
            <a:endParaRPr lang="ru-RU" altLang="en-US" sz="2000" b="1" dirty="0">
              <a:solidFill>
                <a:srgbClr val="FF0000"/>
              </a:solidFill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</p:txBody>
      </p:sp>
      <p:pic>
        <p:nvPicPr>
          <p:cNvPr id="6" name="Picture 2" descr="C:\Users\lenovo\Desktop\QQ截图20111021160117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25133"/>
            <a:ext cx="5572132" cy="2839661"/>
          </a:xfrm>
          <a:prstGeom prst="rect">
            <a:avLst/>
          </a:prstGeom>
          <a:noFill/>
        </p:spPr>
      </p:pic>
      <p:pic>
        <p:nvPicPr>
          <p:cNvPr id="7" name="Picture 3" descr="C:\Users\lenovo\Desktop\QQ截图20111021160135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12124" y="642924"/>
            <a:ext cx="1831879" cy="1003682"/>
          </a:xfrm>
          <a:prstGeom prst="rect">
            <a:avLst/>
          </a:prstGeom>
          <a:noFill/>
        </p:spPr>
      </p:pic>
      <p:pic>
        <p:nvPicPr>
          <p:cNvPr id="8" name="Picture 4" descr="C:\Users\lenovo\Desktop\QQ截图20111021160147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57884" y="1393023"/>
            <a:ext cx="1828800" cy="942966"/>
          </a:xfrm>
          <a:prstGeom prst="rect">
            <a:avLst/>
          </a:prstGeom>
          <a:noFill/>
        </p:spPr>
      </p:pic>
      <p:pic>
        <p:nvPicPr>
          <p:cNvPr id="9" name="Picture 5" descr="C:\Users\lenovo\Desktop\QQ截图20111021160205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82546" y="2089546"/>
            <a:ext cx="1861457" cy="932258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857226" y="4018374"/>
            <a:ext cx="5357850" cy="569383"/>
          </a:xfrm>
          <a:prstGeom prst="rect">
            <a:avLst/>
          </a:prstGeom>
          <a:noFill/>
        </p:spPr>
        <p:txBody>
          <a:bodyPr wrap="square" lIns="76197" tIns="38098" rIns="76197" bIns="38098" rtlCol="0">
            <a:spAutoFit/>
          </a:bodyPr>
          <a:lstStyle/>
          <a:p>
            <a:r>
              <a:rPr lang="ru-RU" alt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Мощная научно-исследовательская база позволила создать тяжелый грузовик высшего класса.</a:t>
            </a:r>
            <a:endParaRPr lang="ru-RU" altLang="en-US" sz="1600" dirty="0">
              <a:solidFill>
                <a:srgbClr val="FF0000"/>
              </a:solidFill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</p:txBody>
      </p:sp>
      <p:pic>
        <p:nvPicPr>
          <p:cNvPr id="11" name="Picture 5" descr="C:\Users\lenovo\Desktop\QQ截图20111021164714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86447" y="2427734"/>
            <a:ext cx="1857388" cy="1296144"/>
          </a:xfrm>
          <a:prstGeom prst="rect">
            <a:avLst/>
          </a:prstGeom>
          <a:noFill/>
        </p:spPr>
      </p:pic>
      <p:pic>
        <p:nvPicPr>
          <p:cNvPr id="12" name="Picture 4" descr="C:\Users\lenovo\Desktop\QQ截图20111021164705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066245" y="3435846"/>
            <a:ext cx="2077759" cy="138620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1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41686"/>
            <a:ext cx="8229600" cy="397669"/>
          </a:xfrm>
        </p:spPr>
        <p:txBody>
          <a:bodyPr/>
          <a:lstStyle/>
          <a:p>
            <a:pPr eaLnBrk="1" hangingPunct="1"/>
            <a:r>
              <a:rPr lang="ru-RU" altLang="en-US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 цикла</a:t>
            </a:r>
          </a:p>
        </p:txBody>
      </p:sp>
      <p:graphicFrame>
        <p:nvGraphicFramePr>
          <p:cNvPr id="4" name="图示 3"/>
          <p:cNvGraphicFramePr/>
          <p:nvPr>
            <p:extLst>
              <p:ext uri="{D42A27DB-BD31-4B8C-83A1-F6EECF244321}">
                <p14:modId xmlns:p14="http://schemas.microsoft.com/office/powerpoint/2010/main" val="710479934"/>
              </p:ext>
            </p:extLst>
          </p:nvPr>
        </p:nvGraphicFramePr>
        <p:xfrm>
          <a:off x="685800" y="800100"/>
          <a:ext cx="7848600" cy="3943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66800" y="2628900"/>
            <a:ext cx="2057400" cy="292384"/>
          </a:xfrm>
          <a:prstGeom prst="rect">
            <a:avLst/>
          </a:prstGeom>
          <a:noFill/>
        </p:spPr>
        <p:txBody>
          <a:bodyPr wrap="square" lIns="76197" tIns="38098" rIns="76197" bIns="38098" rtlCol="0">
            <a:spAutoFit/>
          </a:bodyPr>
          <a:lstStyle/>
          <a:p>
            <a:r>
              <a:rPr lang="ru-RU" altLang="en-US" sz="1400" dirty="0" smtClean="0">
                <a:latin typeface="Times New Roman" pitchFamily="18" charset="0"/>
                <a:cs typeface="Times New Roman" pitchFamily="18" charset="0"/>
              </a:rPr>
              <a:t>Штамповка</a:t>
            </a:r>
            <a:endParaRPr lang="ru-RU" altLang="en-US" sz="1400" dirty="0"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732240" y="2514600"/>
            <a:ext cx="2057400" cy="507827"/>
          </a:xfrm>
          <a:prstGeom prst="rect">
            <a:avLst/>
          </a:prstGeom>
          <a:noFill/>
        </p:spPr>
        <p:txBody>
          <a:bodyPr wrap="square" lIns="76197" tIns="38098" rIns="76197" bIns="38098" rtlCol="0">
            <a:spAutoFit/>
          </a:bodyPr>
          <a:lstStyle/>
          <a:p>
            <a:r>
              <a:rPr lang="ru-RU" altLang="en-US" sz="1400" dirty="0" smtClean="0">
                <a:latin typeface="Times New Roman" pitchFamily="18" charset="0"/>
                <a:cs typeface="Times New Roman" pitchFamily="18" charset="0"/>
              </a:rPr>
              <a:t>Антикоррозийная обработка и покраска</a:t>
            </a:r>
            <a:endParaRPr lang="ru-RU" altLang="en-US" sz="1400" dirty="0"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95600" y="4229100"/>
            <a:ext cx="2057400" cy="292384"/>
          </a:xfrm>
          <a:prstGeom prst="rect">
            <a:avLst/>
          </a:prstGeom>
          <a:noFill/>
        </p:spPr>
        <p:txBody>
          <a:bodyPr wrap="square" lIns="76197" tIns="38098" rIns="76197" bIns="38098" rtlCol="0">
            <a:spAutoFit/>
          </a:bodyPr>
          <a:lstStyle/>
          <a:p>
            <a:r>
              <a:rPr lang="ru-RU" altLang="en-US" sz="1400" dirty="0" smtClean="0">
                <a:latin typeface="Times New Roman" pitchFamily="18" charset="0"/>
                <a:cs typeface="Times New Roman" pitchFamily="18" charset="0"/>
              </a:rPr>
              <a:t>Общая сборка</a:t>
            </a:r>
            <a:endParaRPr lang="ru-RU" altLang="en-US" sz="1400" dirty="0"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34000" y="914400"/>
            <a:ext cx="2057400" cy="292384"/>
          </a:xfrm>
          <a:prstGeom prst="rect">
            <a:avLst/>
          </a:prstGeom>
          <a:noFill/>
        </p:spPr>
        <p:txBody>
          <a:bodyPr wrap="square" lIns="76197" tIns="38098" rIns="76197" bIns="38098" rtlCol="0">
            <a:spAutoFit/>
          </a:bodyPr>
          <a:lstStyle/>
          <a:p>
            <a:r>
              <a:rPr lang="ru-RU" altLang="en-US" sz="1400" dirty="0" smtClean="0">
                <a:latin typeface="Times New Roman" pitchFamily="18" charset="0"/>
                <a:cs typeface="Times New Roman" pitchFamily="18" charset="0"/>
              </a:rPr>
              <a:t>Сварка</a:t>
            </a:r>
            <a:endParaRPr lang="ru-RU" altLang="en-US" sz="1400" dirty="0"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disiyouya"/>
          <p:cNvPicPr>
            <a:picLocks noChangeAspect="1" noChangeArrowheads="1"/>
          </p:cNvPicPr>
          <p:nvPr/>
        </p:nvPicPr>
        <p:blipFill>
          <a:blip r:embed="rId2" cstate="print"/>
          <a:srcRect r="6250"/>
          <a:stretch>
            <a:fillRect/>
          </a:stretch>
        </p:blipFill>
        <p:spPr bwMode="auto">
          <a:xfrm>
            <a:off x="428596" y="1071553"/>
            <a:ext cx="2928958" cy="1821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643307" y="160717"/>
            <a:ext cx="1857388" cy="292384"/>
          </a:xfrm>
          <a:prstGeom prst="rect">
            <a:avLst/>
          </a:prstGeom>
          <a:noFill/>
        </p:spPr>
        <p:txBody>
          <a:bodyPr wrap="square" lIns="76197" tIns="38098" rIns="76197" bIns="38098" rtlCol="0">
            <a:spAutoFit/>
          </a:bodyPr>
          <a:lstStyle/>
          <a:p>
            <a:r>
              <a:rPr lang="ru-RU" altLang="en-US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Штамповочный цех</a:t>
            </a:r>
            <a:endParaRPr lang="ru-RU" altLang="en-US" sz="1400" b="1" dirty="0">
              <a:solidFill>
                <a:schemeClr val="bg1"/>
              </a:solidFill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4429124" y="1500180"/>
            <a:ext cx="4357718" cy="769437"/>
          </a:xfrm>
          <a:prstGeom prst="rect">
            <a:avLst/>
          </a:prstGeom>
          <a:noFill/>
          <a:ln w="28575">
            <a:solidFill>
              <a:srgbClr val="FF0000"/>
            </a:solidFill>
            <a:prstDash val="lgDash"/>
            <a:miter lim="800000"/>
            <a:headEnd/>
            <a:tailEnd/>
          </a:ln>
        </p:spPr>
        <p:txBody>
          <a:bodyPr wrap="square" lIns="76197" tIns="38098" rIns="76197" bIns="38098">
            <a:spAutoFit/>
          </a:bodyPr>
          <a:lstStyle/>
          <a:p>
            <a:pPr algn="just">
              <a:spcBef>
                <a:spcPct val="50000"/>
              </a:spcBef>
              <a:buFont typeface="Wingdings" pitchFamily="2" charset="2"/>
              <a:buChar char="Ø"/>
            </a:pPr>
            <a:r>
              <a:rPr lang="ru-RU" altLang="en-US" sz="1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Производственное </a:t>
            </a:r>
            <a:r>
              <a:rPr lang="ru-RU" altLang="en-US" sz="1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предприятие «Тайваньская корпорация развития «</a:t>
            </a:r>
            <a:r>
              <a:rPr lang="ru-RU" altLang="en-US" sz="1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Юаньчуан</a:t>
            </a:r>
            <a:r>
              <a:rPr lang="ru-RU" altLang="en-US" sz="1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»», международный поставщик для предприятий автомобилестроения;</a:t>
            </a:r>
          </a:p>
          <a:p>
            <a:pPr algn="just">
              <a:spcBef>
                <a:spcPct val="50000"/>
              </a:spcBef>
              <a:buFont typeface="Wingdings" pitchFamily="2" charset="2"/>
              <a:buChar char="Ø"/>
            </a:pPr>
            <a:r>
              <a:rPr lang="ru-RU" altLang="en-US" sz="1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Клиенты</a:t>
            </a:r>
            <a:r>
              <a:rPr lang="ru-RU" altLang="en-US" sz="1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«Форд», «Тойота» и другие;</a:t>
            </a:r>
          </a:p>
        </p:txBody>
      </p:sp>
      <p:pic>
        <p:nvPicPr>
          <p:cNvPr id="7" name="Picture 5" descr="muj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3000378"/>
            <a:ext cx="2928958" cy="1725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4429124" y="3071816"/>
            <a:ext cx="4357718" cy="384717"/>
          </a:xfrm>
          <a:prstGeom prst="rect">
            <a:avLst/>
          </a:prstGeom>
          <a:noFill/>
          <a:ln w="28575">
            <a:solidFill>
              <a:srgbClr val="FF0000"/>
            </a:solidFill>
            <a:prstDash val="lgDash"/>
            <a:miter lim="800000"/>
            <a:headEnd/>
            <a:tailEnd/>
          </a:ln>
        </p:spPr>
        <p:txBody>
          <a:bodyPr wrap="square" lIns="76197" tIns="38098" rIns="76197" bIns="38098">
            <a:spAutoFit/>
          </a:bodyPr>
          <a:lstStyle/>
          <a:p>
            <a:pPr algn="just">
              <a:spcBef>
                <a:spcPct val="50000"/>
              </a:spcBef>
              <a:buFont typeface="Wingdings" pitchFamily="2" charset="2"/>
              <a:buChar char="Ø"/>
            </a:pPr>
            <a:r>
              <a:rPr lang="ru-RU" altLang="en-US" sz="1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Специальные проверочные инструменты: используются для проверки </a:t>
            </a:r>
            <a:r>
              <a:rPr lang="ru-RU" altLang="en-US" sz="1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качества штамповки </a:t>
            </a:r>
            <a:r>
              <a:rPr lang="ru-RU" altLang="en-US" sz="1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корпуса </a:t>
            </a:r>
            <a:r>
              <a:rPr lang="ru-RU" altLang="en-US" sz="1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кабины </a:t>
            </a:r>
            <a:r>
              <a:rPr lang="ru-RU" altLang="en-US" sz="1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водителя</a:t>
            </a:r>
            <a:endParaRPr lang="ru-RU" altLang="en-US" sz="1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右箭头 9"/>
          <p:cNvSpPr/>
          <p:nvPr/>
        </p:nvSpPr>
        <p:spPr bwMode="auto">
          <a:xfrm>
            <a:off x="3428993" y="1821655"/>
            <a:ext cx="857256" cy="375050"/>
          </a:xfrm>
          <a:prstGeom prst="rightArrow">
            <a:avLst/>
          </a:prstGeom>
          <a:solidFill>
            <a:srgbClr val="FFFF00"/>
          </a:solidFill>
          <a:ln w="381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wrap="none" lIns="76197" tIns="38098" rIns="76197" bIns="38098" rtlCol="0" anchor="ctr"/>
          <a:lstStyle/>
          <a:p>
            <a:pPr algn="ctr"/>
            <a:endParaRPr lang="zh-CN" altLang="en-US" sz="1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右箭头 10"/>
          <p:cNvSpPr/>
          <p:nvPr/>
        </p:nvSpPr>
        <p:spPr bwMode="auto">
          <a:xfrm>
            <a:off x="3428992" y="3643320"/>
            <a:ext cx="857256" cy="375050"/>
          </a:xfrm>
          <a:prstGeom prst="rightArrow">
            <a:avLst/>
          </a:prstGeom>
          <a:solidFill>
            <a:srgbClr val="FFFF00"/>
          </a:solidFill>
          <a:ln w="381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wrap="none" lIns="76197" tIns="38098" rIns="76197" bIns="38098" rtlCol="0" anchor="ctr"/>
          <a:lstStyle/>
          <a:p>
            <a:pPr algn="ctr"/>
            <a:endParaRPr lang="zh-CN" altLang="en-US" sz="14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2" descr="机器人"/>
          <p:cNvPicPr>
            <a:picLocks noChangeAspect="1" noChangeArrowheads="1"/>
          </p:cNvPicPr>
          <p:nvPr/>
        </p:nvPicPr>
        <p:blipFill>
          <a:blip r:embed="rId2" cstate="print"/>
          <a:srcRect l="8170" r="4085"/>
          <a:stretch>
            <a:fillRect/>
          </a:stretch>
        </p:blipFill>
        <p:spPr bwMode="auto">
          <a:xfrm>
            <a:off x="4038600" y="1413280"/>
            <a:ext cx="4910138" cy="28194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228600" y="971554"/>
            <a:ext cx="3581400" cy="2500681"/>
          </a:xfrm>
          <a:prstGeom prst="rect">
            <a:avLst/>
          </a:prstGeom>
          <a:noFill/>
          <a:ln w="28575">
            <a:solidFill>
              <a:srgbClr val="FF0000"/>
            </a:solidFill>
            <a:prstDash val="dash"/>
            <a:miter lim="800000"/>
            <a:headEnd/>
            <a:tailEnd/>
          </a:ln>
        </p:spPr>
        <p:txBody>
          <a:bodyPr lIns="76197" tIns="38098" rIns="76197" bIns="38098">
            <a:spAutoFit/>
          </a:bodyPr>
          <a:lstStyle/>
          <a:p>
            <a:pPr algn="just">
              <a:spcBef>
                <a:spcPct val="50000"/>
              </a:spcBef>
              <a:buFont typeface="Wingdings" pitchFamily="2" charset="2"/>
              <a:buChar char="Ø"/>
            </a:pPr>
            <a:r>
              <a:rPr lang="ru-RU" sz="105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Робот </a:t>
            </a:r>
            <a:r>
              <a:rPr lang="ru-RU" sz="105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точечной сварки: </a:t>
            </a:r>
            <a:r>
              <a:rPr lang="ru-RU" sz="105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оборудование известного предприятия </a:t>
            </a:r>
            <a:r>
              <a:rPr lang="ru-RU" sz="105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sz="105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шведской компании АВВ;</a:t>
            </a:r>
            <a:endParaRPr lang="ru-RU" sz="105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  <a:buFont typeface="Wingdings" pitchFamily="2" charset="2"/>
              <a:buChar char="Ø"/>
            </a:pPr>
            <a:r>
              <a:rPr lang="ru-RU" sz="105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Газовый </a:t>
            </a:r>
            <a:r>
              <a:rPr lang="ru-RU" sz="105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защитный сварочный аппарат </a:t>
            </a:r>
            <a:r>
              <a:rPr lang="ru-RU" sz="105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CO2;</a:t>
            </a:r>
            <a:endParaRPr lang="ru-RU" sz="105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</a:pPr>
            <a:r>
              <a:rPr lang="ru-RU" altLang="en-US" sz="105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Подвесная машина точечной сварки и стационарная машина точечной сварки </a:t>
            </a:r>
            <a:r>
              <a:rPr lang="ru-RU" altLang="en-US" sz="105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продукция научно-исследовательского Государственного </a:t>
            </a:r>
            <a:r>
              <a:rPr lang="ru-RU" altLang="en-US" sz="105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института №</a:t>
            </a:r>
            <a:r>
              <a:rPr lang="ru-RU" altLang="en-US" sz="105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7, </a:t>
            </a:r>
            <a:r>
              <a:rPr lang="ru-RU" altLang="en-US" sz="105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г.Тяньцзинь</a:t>
            </a:r>
            <a:r>
              <a:rPr lang="ru-RU" altLang="en-US" sz="105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en-US" sz="105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>
              <a:spcBef>
                <a:spcPct val="50000"/>
              </a:spcBef>
              <a:buFont typeface="Wingdings" pitchFamily="2" charset="2"/>
              <a:buChar char="Ø"/>
            </a:pPr>
            <a:r>
              <a:rPr lang="ru-RU" altLang="en-US" sz="105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Система </a:t>
            </a:r>
            <a:r>
              <a:rPr lang="ru-RU" altLang="en-US" sz="105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управления </a:t>
            </a:r>
            <a:r>
              <a:rPr lang="ru-RU" altLang="en-US" sz="105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аппаратом </a:t>
            </a:r>
            <a:r>
              <a:rPr lang="ru-RU" altLang="en-US" sz="105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точной сварки применяет передовые чипы микрокомпьютера промышленной частоты, имеет 2 вида функции контроля постоянного тока и постоянного давления;</a:t>
            </a:r>
          </a:p>
          <a:p>
            <a:pPr algn="just">
              <a:spcBef>
                <a:spcPct val="50000"/>
              </a:spcBef>
              <a:buFont typeface="Wingdings" pitchFamily="2" charset="2"/>
              <a:buChar char="Ø"/>
            </a:pPr>
            <a:r>
              <a:rPr lang="ru-RU" altLang="en-US" sz="105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Технология </a:t>
            </a:r>
            <a:r>
              <a:rPr lang="ru-RU" altLang="en-US" sz="105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сварочной сборки цеха сварки </a:t>
            </a:r>
            <a:r>
              <a:rPr lang="ru-RU" altLang="en-US" sz="105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лучшая </a:t>
            </a:r>
            <a:r>
              <a:rPr lang="ru-RU" altLang="en-US" sz="105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altLang="en-US" sz="105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КНР.</a:t>
            </a:r>
            <a:endParaRPr lang="ru-RU" altLang="en-US" sz="105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3929058" y="107140"/>
            <a:ext cx="3163221" cy="49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6197" tIns="38098" rIns="76197" bIns="38098"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en-US" sz="27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Линия сварки</a:t>
            </a:r>
            <a:endParaRPr lang="ru-RU" altLang="en-US" sz="27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AutoShape 11"/>
          <p:cNvSpPr>
            <a:spLocks noChangeArrowheads="1"/>
          </p:cNvSpPr>
          <p:nvPr/>
        </p:nvSpPr>
        <p:spPr bwMode="auto">
          <a:xfrm>
            <a:off x="5143506" y="857242"/>
            <a:ext cx="2667000" cy="461432"/>
          </a:xfrm>
          <a:prstGeom prst="chevron">
            <a:avLst>
              <a:gd name="adj" fmla="val 23866"/>
            </a:avLst>
          </a:prstGeom>
          <a:solidFill>
            <a:srgbClr val="0000FF"/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 lIns="76197" tIns="38098" rIns="76197" bIns="38098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Шведский робот АВВ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42845" y="589348"/>
            <a:ext cx="9001156" cy="569383"/>
          </a:xfrm>
          <a:prstGeom prst="rect">
            <a:avLst/>
          </a:prstGeom>
        </p:spPr>
        <p:txBody>
          <a:bodyPr wrap="square" lIns="76197" tIns="38098" rIns="76197" bIns="38098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Оборудование цеха антикоррозийной обработки и покраски аналогично используемому в производстве  легковых автомобилей. Инвестиции – 25,000,000 долларов.</a:t>
            </a:r>
            <a:endParaRPr lang="ru-RU" altLang="en-US" sz="1600" b="1" dirty="0">
              <a:solidFill>
                <a:srgbClr val="FF0000"/>
              </a:solidFill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</p:txBody>
      </p:sp>
      <p:sp>
        <p:nvSpPr>
          <p:cNvPr id="3" name="Text Box 8"/>
          <p:cNvSpPr txBox="1">
            <a:spLocks noChangeArrowheads="1"/>
          </p:cNvSpPr>
          <p:nvPr/>
        </p:nvSpPr>
        <p:spPr bwMode="auto">
          <a:xfrm>
            <a:off x="3203848" y="160718"/>
            <a:ext cx="5400600" cy="384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6197" tIns="38098" rIns="76197" bIns="38098"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en-US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Цех антикоррозийной обработки и покраски</a:t>
            </a:r>
            <a:endParaRPr lang="ru-RU" altLang="en-US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图片 1" descr="C:\Documents and Settings\Administrator\桌面\新建文件夹\电泳超滤.jpg"/>
          <p:cNvPicPr>
            <a:picLocks noChangeAspect="1" noChangeArrowheads="1"/>
          </p:cNvPicPr>
          <p:nvPr/>
        </p:nvPicPr>
        <p:blipFill>
          <a:blip r:embed="rId2" cstate="print"/>
          <a:srcRect l="14517"/>
          <a:stretch>
            <a:fillRect/>
          </a:stretch>
        </p:blipFill>
        <p:spPr bwMode="auto">
          <a:xfrm>
            <a:off x="5113408" y="2139702"/>
            <a:ext cx="3467128" cy="1903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1" descr="tuzhua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5" y="1178709"/>
            <a:ext cx="4714908" cy="3161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4857752" y="1071552"/>
            <a:ext cx="4071966" cy="6694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6197" tIns="38098" rIns="76197" bIns="38098">
            <a:spAutoFit/>
          </a:bodyPr>
          <a:lstStyle/>
          <a:p>
            <a:pPr algn="just">
              <a:lnSpc>
                <a:spcPct val="150000"/>
              </a:lnSpc>
              <a:spcBef>
                <a:spcPct val="50000"/>
              </a:spcBef>
              <a:buFont typeface="Wingdings" pitchFamily="2" charset="2"/>
              <a:buChar char="Ø"/>
            </a:pP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 Покрытие: </a:t>
            </a:r>
            <a:r>
              <a:rPr lang="ru-RU" sz="11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 раза грунтовка, 2 раза краска, 2раза лак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altLang="en-US" sz="1100" b="1" dirty="0">
              <a:solidFill>
                <a:srgbClr val="002060"/>
              </a:solidFill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spcBef>
                <a:spcPct val="50000"/>
              </a:spcBef>
              <a:buFont typeface="Wingdings" pitchFamily="2" charset="2"/>
              <a:buChar char="Ø"/>
            </a:pPr>
            <a:r>
              <a:rPr lang="ru-RU" altLang="en-US" sz="11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en-US" sz="11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Передовой европейский уровень производства.</a:t>
            </a:r>
            <a:endParaRPr lang="ru-RU" altLang="en-US" sz="11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4857754" y="107140"/>
            <a:ext cx="2071701" cy="353939"/>
          </a:xfrm>
          <a:prstGeom prst="rect">
            <a:avLst/>
          </a:prstGeom>
          <a:noFill/>
        </p:spPr>
        <p:txBody>
          <a:bodyPr wrap="square" lIns="76197" tIns="38098" rIns="76197" bIns="38098" rtlCol="0">
            <a:spAutoFit/>
          </a:bodyPr>
          <a:lstStyle/>
          <a:p>
            <a:r>
              <a:rPr lang="ru-RU" altLang="en-US" sz="1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Цех общей сборки</a:t>
            </a:r>
            <a:endParaRPr lang="ru-RU" altLang="en-US" sz="1800" b="1" dirty="0">
              <a:solidFill>
                <a:schemeClr val="bg1"/>
              </a:solidFill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</p:txBody>
      </p:sp>
      <p:pic>
        <p:nvPicPr>
          <p:cNvPr id="10" name="Picture 2" descr="C:\Users\lenovo\Desktop\QQ截图2011102116464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390" y="1714499"/>
            <a:ext cx="1785949" cy="992981"/>
          </a:xfrm>
          <a:prstGeom prst="rect">
            <a:avLst/>
          </a:prstGeom>
          <a:noFill/>
        </p:spPr>
      </p:pic>
      <p:pic>
        <p:nvPicPr>
          <p:cNvPr id="11" name="Picture 3" descr="C:\Users\lenovo\Desktop\QQ截图2011102116465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5" y="1714494"/>
            <a:ext cx="1643074" cy="971550"/>
          </a:xfrm>
          <a:prstGeom prst="rect">
            <a:avLst/>
          </a:prstGeom>
          <a:noFill/>
        </p:spPr>
      </p:pic>
      <p:pic>
        <p:nvPicPr>
          <p:cNvPr id="12" name="Picture 6" descr="C:\Users\lenovo\Desktop\QQ截图20111021164557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34" y="628650"/>
            <a:ext cx="3810000" cy="4187228"/>
          </a:xfrm>
          <a:prstGeom prst="rect">
            <a:avLst/>
          </a:prstGeom>
          <a:noFill/>
        </p:spPr>
      </p:pic>
      <p:pic>
        <p:nvPicPr>
          <p:cNvPr id="13" name="Picture 7" descr="C:\Users\lenovo\Desktop\QQ截图20111021164611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29390" y="750082"/>
            <a:ext cx="1789329" cy="964413"/>
          </a:xfrm>
          <a:prstGeom prst="rect">
            <a:avLst/>
          </a:prstGeom>
          <a:noFill/>
        </p:spPr>
      </p:pic>
      <p:pic>
        <p:nvPicPr>
          <p:cNvPr id="14" name="Picture 8" descr="C:\Users\lenovo\Desktop\QQ截图20111021164625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67237" y="742950"/>
            <a:ext cx="1662154" cy="971550"/>
          </a:xfrm>
          <a:prstGeom prst="rect">
            <a:avLst/>
          </a:prstGeom>
          <a:noFill/>
        </p:spPr>
      </p:pic>
      <p:graphicFrame>
        <p:nvGraphicFramePr>
          <p:cNvPr id="15" name="图示 14"/>
          <p:cNvGraphicFramePr/>
          <p:nvPr>
            <p:extLst>
              <p:ext uri="{D42A27DB-BD31-4B8C-83A1-F6EECF244321}">
                <p14:modId xmlns:p14="http://schemas.microsoft.com/office/powerpoint/2010/main" val="1909008441"/>
              </p:ext>
            </p:extLst>
          </p:nvPr>
        </p:nvGraphicFramePr>
        <p:xfrm>
          <a:off x="4786317" y="2707480"/>
          <a:ext cx="1643074" cy="1197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6" name="图示 15"/>
          <p:cNvGraphicFramePr/>
          <p:nvPr>
            <p:extLst>
              <p:ext uri="{D42A27DB-BD31-4B8C-83A1-F6EECF244321}">
                <p14:modId xmlns:p14="http://schemas.microsoft.com/office/powerpoint/2010/main" val="3874481560"/>
              </p:ext>
            </p:extLst>
          </p:nvPr>
        </p:nvGraphicFramePr>
        <p:xfrm>
          <a:off x="6429390" y="2661056"/>
          <a:ext cx="1785949" cy="12068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4357686" y="4000510"/>
            <a:ext cx="4572031" cy="630938"/>
          </a:xfrm>
          <a:prstGeom prst="rect">
            <a:avLst/>
          </a:prstGeom>
          <a:noFill/>
        </p:spPr>
        <p:txBody>
          <a:bodyPr wrap="square" lIns="76197" tIns="38098" rIns="76197" bIns="38098" rtlCol="0">
            <a:spAutoFit/>
          </a:bodyPr>
          <a:lstStyle/>
          <a:p>
            <a:r>
              <a:rPr lang="ru-RU" altLang="en-US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Самая длинная линия общей сборки коммерческого автомобиля в Азии – 576м.</a:t>
            </a:r>
            <a:endParaRPr lang="ru-RU" altLang="en-US" sz="1800" b="1" dirty="0">
              <a:solidFill>
                <a:srgbClr val="FF0000"/>
              </a:solidFill>
              <a:latin typeface="Times New Roman" pitchFamily="18" charset="0"/>
              <a:ea typeface="黑体" pitchFamily="49" charset="-122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7" y="750080"/>
            <a:ext cx="8215370" cy="350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500036" y="3805538"/>
            <a:ext cx="8215370" cy="907937"/>
          </a:xfrm>
          <a:prstGeom prst="rect">
            <a:avLst/>
          </a:prstGeom>
          <a:noFill/>
        </p:spPr>
        <p:txBody>
          <a:bodyPr wrap="square" lIns="76197" tIns="38098" rIns="76197" bIns="38098" rtlCol="0">
            <a:spAutoFit/>
          </a:bodyPr>
          <a:lstStyle/>
          <a:p>
            <a:pPr algn="just">
              <a:lnSpc>
                <a:spcPct val="150000"/>
              </a:lnSpc>
            </a:pP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В 2012 и 2013г.г, тяжелый грузовик Даюн дважды попадал в Книгу Рекордов Гиннесса со своими достижениями. Церемония демонстрировалась на Первом канале Центрального телевидения Китая.</a:t>
            </a:r>
            <a:endParaRPr lang="ru-RU" altLang="en-US" sz="1400" dirty="0"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矩形 467"/>
          <p:cNvSpPr/>
          <p:nvPr/>
        </p:nvSpPr>
        <p:spPr>
          <a:xfrm>
            <a:off x="7358082" y="3071816"/>
            <a:ext cx="357190" cy="169273"/>
          </a:xfrm>
          <a:prstGeom prst="rect">
            <a:avLst/>
          </a:prstGeom>
          <a:solidFill>
            <a:schemeClr val="bg1"/>
          </a:solidFill>
          <a:ln w="19050">
            <a:noFill/>
          </a:ln>
          <a:effectLst/>
        </p:spPr>
        <p:txBody>
          <a:bodyPr wrap="square" lIns="76197" tIns="38098" rIns="76197" bIns="38098">
            <a:spAutoFit/>
          </a:bodyPr>
          <a:lstStyle/>
          <a:p>
            <a:pPr lvl="0"/>
            <a:r>
              <a:rPr lang="ru-RU" altLang="zh-CN" sz="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4x2</a:t>
            </a:r>
            <a:endParaRPr lang="ru-RU" altLang="en-US" sz="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仿宋_GB2312" pitchFamily="49" charset="-122"/>
              <a:cs typeface="Times New Roman" pitchFamily="18" charset="0"/>
            </a:endParaRPr>
          </a:p>
        </p:txBody>
      </p:sp>
      <p:pic>
        <p:nvPicPr>
          <p:cNvPr id="382" name="Picture 102" descr="C:\Users\lenovo\Desktop\DSC_0108.JPG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86644" y="2714626"/>
            <a:ext cx="468000" cy="36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">
            <a:solidFill>
              <a:srgbClr val="00FFFF"/>
            </a:solidFill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4" name="组合 3"/>
          <p:cNvGrpSpPr/>
          <p:nvPr/>
        </p:nvGrpSpPr>
        <p:grpSpPr>
          <a:xfrm>
            <a:off x="3857620" y="642924"/>
            <a:ext cx="1071571" cy="571504"/>
            <a:chOff x="3735898" y="579651"/>
            <a:chExt cx="1561912" cy="1175694"/>
          </a:xfrm>
          <a:scene3d>
            <a:camera prst="orthographicFront"/>
            <a:lightRig rig="flat" dir="t"/>
          </a:scene3d>
        </p:grpSpPr>
        <p:sp>
          <p:nvSpPr>
            <p:cNvPr id="5" name="圆角矩形 4"/>
            <p:cNvSpPr/>
            <p:nvPr/>
          </p:nvSpPr>
          <p:spPr>
            <a:xfrm>
              <a:off x="3735898" y="579651"/>
              <a:ext cx="1561912" cy="1175694"/>
            </a:xfrm>
            <a:prstGeom prst="roundRect">
              <a:avLst>
                <a:gd name="adj" fmla="val 10000"/>
              </a:avLst>
            </a:prstGeom>
            <a:blipFill rotWithShape="0">
              <a:blip r:embed="rId3" cstate="print"/>
              <a:stretch>
                <a:fillRect/>
              </a:stretch>
            </a:blipFill>
            <a:sp3d z="190500" extrusionH="12700" prstMaterial="plastic">
              <a:bevelT w="50800" h="50800"/>
            </a:sp3d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" name="圆角矩形 4"/>
            <p:cNvSpPr/>
            <p:nvPr/>
          </p:nvSpPr>
          <p:spPr>
            <a:xfrm>
              <a:off x="3770333" y="614086"/>
              <a:ext cx="1493042" cy="1106824"/>
            </a:xfrm>
            <a:prstGeom prst="rect">
              <a:avLst/>
            </a:prstGeom>
            <a:sp3d z="1905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9530" tIns="49530" rIns="49530" bIns="49530" numCol="1" spcCol="1270" anchor="ctr" anchorCtr="0">
              <a:noAutofit/>
            </a:bodyPr>
            <a:lstStyle/>
            <a:p>
              <a:pPr algn="ctr" defTabSz="48152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600" dirty="0">
                <a:latin typeface="Times New Roman" pitchFamily="18" charset="0"/>
                <a:ea typeface="黑体" pitchFamily="2" charset="-122"/>
                <a:cs typeface="Times New Roman" pitchFamily="18" charset="0"/>
              </a:endParaRPr>
            </a:p>
          </p:txBody>
        </p:sp>
      </p:grpSp>
      <p:cxnSp>
        <p:nvCxnSpPr>
          <p:cNvPr id="12" name="直接连接符 11"/>
          <p:cNvCxnSpPr/>
          <p:nvPr/>
        </p:nvCxnSpPr>
        <p:spPr bwMode="auto">
          <a:xfrm rot="5400000">
            <a:off x="4277323" y="1294796"/>
            <a:ext cx="160732" cy="0"/>
          </a:xfrm>
          <a:prstGeom prst="line">
            <a:avLst/>
          </a:prstGeom>
          <a:ln w="19050">
            <a:solidFill>
              <a:srgbClr val="92D050"/>
            </a:solidFill>
            <a:headEnd type="none" w="med" len="med"/>
            <a:tailEnd type="none" w="med" len="med"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 bwMode="auto">
          <a:xfrm>
            <a:off x="2143108" y="1366189"/>
            <a:ext cx="2214578" cy="0"/>
          </a:xfrm>
          <a:prstGeom prst="line">
            <a:avLst/>
          </a:prstGeom>
          <a:ln w="19050">
            <a:solidFill>
              <a:srgbClr val="92D050"/>
            </a:solidFill>
            <a:headEnd type="none" w="med" len="med"/>
            <a:tailEnd type="none" w="med" len="med"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71472" y="1785932"/>
            <a:ext cx="571504" cy="169273"/>
          </a:xfrm>
          <a:prstGeom prst="rect">
            <a:avLst/>
          </a:prstGeom>
          <a:noFill/>
          <a:ln w="19050"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wrap="square" lIns="76197" tIns="38098" rIns="76197" bIns="38098" rtlCol="0">
            <a:spAutoFit/>
          </a:bodyPr>
          <a:lstStyle/>
          <a:p>
            <a:r>
              <a:rPr lang="ru-RU" altLang="zh-CN" sz="600" dirty="0" smtClean="0">
                <a:latin typeface="Times New Roman" pitchFamily="18" charset="0"/>
                <a:cs typeface="Times New Roman" pitchFamily="18" charset="0"/>
              </a:rPr>
              <a:t>N6</a:t>
            </a:r>
            <a:endParaRPr lang="ru-RU" altLang="en-US" sz="600" dirty="0">
              <a:latin typeface="Times New Roman" pitchFamily="18" charset="0"/>
              <a:ea typeface="仿宋_GB2312" pitchFamily="49" charset="-122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428992" y="1714494"/>
            <a:ext cx="571504" cy="169273"/>
          </a:xfrm>
          <a:prstGeom prst="rect">
            <a:avLst/>
          </a:prstGeom>
          <a:noFill/>
          <a:ln w="19050"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wrap="square" lIns="76197" tIns="38098" rIns="76197" bIns="38098" rtlCol="0">
            <a:spAutoFit/>
          </a:bodyPr>
          <a:lstStyle/>
          <a:p>
            <a:r>
              <a:rPr lang="ru-RU" altLang="zh-CN" sz="600" dirty="0" smtClean="0">
                <a:latin typeface="Times New Roman" pitchFamily="18" charset="0"/>
                <a:cs typeface="Times New Roman" pitchFamily="18" charset="0"/>
              </a:rPr>
              <a:t>N8</a:t>
            </a:r>
            <a:endParaRPr lang="ru-RU" altLang="en-US" sz="600" dirty="0">
              <a:latin typeface="Times New Roman" pitchFamily="18" charset="0"/>
              <a:ea typeface="仿宋_GB2312" pitchFamily="49" charset="-122"/>
              <a:cs typeface="Times New Roman" pitchFamily="18" charset="0"/>
            </a:endParaRPr>
          </a:p>
        </p:txBody>
      </p:sp>
      <p:cxnSp>
        <p:nvCxnSpPr>
          <p:cNvPr id="39" name="直接连接符 38"/>
          <p:cNvCxnSpPr/>
          <p:nvPr/>
        </p:nvCxnSpPr>
        <p:spPr bwMode="auto">
          <a:xfrm rot="5400000">
            <a:off x="7259854" y="1384093"/>
            <a:ext cx="53579" cy="0"/>
          </a:xfrm>
          <a:prstGeom prst="line">
            <a:avLst/>
          </a:prstGeom>
          <a:ln w="19050">
            <a:solidFill>
              <a:srgbClr val="00B0F0"/>
            </a:solidFill>
            <a:headEnd type="none" w="med" len="med"/>
            <a:tailEnd type="none" w="med" len="med"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 bwMode="auto">
          <a:xfrm rot="5400000">
            <a:off x="2116319" y="1401952"/>
            <a:ext cx="53579" cy="0"/>
          </a:xfrm>
          <a:prstGeom prst="line">
            <a:avLst/>
          </a:prstGeom>
          <a:ln w="19050">
            <a:solidFill>
              <a:srgbClr val="92D050"/>
            </a:solidFill>
            <a:headEnd type="none" w="med" len="med"/>
            <a:tailEnd type="none" w="med" len="med"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 bwMode="auto">
          <a:xfrm rot="5400000">
            <a:off x="4688086" y="2044894"/>
            <a:ext cx="53579" cy="0"/>
          </a:xfrm>
          <a:prstGeom prst="line">
            <a:avLst/>
          </a:prstGeom>
          <a:ln w="19050">
            <a:solidFill>
              <a:srgbClr val="FFC000"/>
            </a:solidFill>
            <a:headEnd type="none" w="med" len="med"/>
            <a:tailEnd type="none" w="med" len="med"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 bwMode="auto">
          <a:xfrm rot="5400000">
            <a:off x="2402070" y="2044894"/>
            <a:ext cx="53579" cy="0"/>
          </a:xfrm>
          <a:prstGeom prst="line">
            <a:avLst/>
          </a:prstGeom>
          <a:ln w="19050">
            <a:solidFill>
              <a:srgbClr val="00B0F0"/>
            </a:solidFill>
            <a:headEnd type="none" w="med" len="med"/>
            <a:tailEnd type="none" w="med" len="med"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 bwMode="auto">
          <a:xfrm flipV="1">
            <a:off x="2428860" y="2016562"/>
            <a:ext cx="1143008" cy="12335"/>
          </a:xfrm>
          <a:prstGeom prst="line">
            <a:avLst/>
          </a:prstGeom>
          <a:ln w="19050">
            <a:solidFill>
              <a:srgbClr val="00B0F0"/>
            </a:solidFill>
            <a:headEnd type="none" w="med" len="med"/>
            <a:tailEnd type="none" w="med" len="med"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2214546" y="2009003"/>
            <a:ext cx="571504" cy="169273"/>
          </a:xfrm>
          <a:prstGeom prst="rect">
            <a:avLst/>
          </a:prstGeom>
          <a:noFill/>
          <a:ln w="19050"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wrap="square" lIns="76197" tIns="38098" rIns="76197" bIns="38098" rtlCol="0">
            <a:spAutoFit/>
          </a:bodyPr>
          <a:lstStyle/>
          <a:p>
            <a:r>
              <a:rPr lang="ru-RU" altLang="zh-CN" sz="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N8C</a:t>
            </a:r>
            <a:endParaRPr lang="ru-RU" altLang="en-US" sz="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仿宋_GB2312" pitchFamily="49" charset="-122"/>
              <a:cs typeface="Times New Roman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500562" y="2009003"/>
            <a:ext cx="571504" cy="169273"/>
          </a:xfrm>
          <a:prstGeom prst="rect">
            <a:avLst/>
          </a:prstGeom>
          <a:noFill/>
          <a:ln w="19050"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wrap="square" lIns="76197" tIns="38098" rIns="76197" bIns="38098" rtlCol="0">
            <a:spAutoFit/>
          </a:bodyPr>
          <a:lstStyle/>
          <a:p>
            <a:r>
              <a:rPr lang="ru-RU" altLang="zh-CN" sz="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N8E</a:t>
            </a:r>
            <a:endParaRPr lang="ru-RU" altLang="en-US" sz="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仿宋_GB2312" pitchFamily="49" charset="-122"/>
              <a:cs typeface="Times New Roman" pitchFamily="18" charset="0"/>
            </a:endParaRPr>
          </a:p>
        </p:txBody>
      </p:sp>
      <p:cxnSp>
        <p:nvCxnSpPr>
          <p:cNvPr id="50" name="直接连接符 49"/>
          <p:cNvCxnSpPr/>
          <p:nvPr/>
        </p:nvCxnSpPr>
        <p:spPr bwMode="auto">
          <a:xfrm rot="5400000">
            <a:off x="2381446" y="2261974"/>
            <a:ext cx="94828" cy="0"/>
          </a:xfrm>
          <a:prstGeom prst="line">
            <a:avLst/>
          </a:prstGeom>
          <a:ln w="19050">
            <a:solidFill>
              <a:srgbClr val="00B0F0"/>
            </a:solidFill>
            <a:headEnd type="none" w="med" len="med"/>
            <a:tailEnd type="none" w="med" len="med"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直接连接符 50"/>
          <p:cNvCxnSpPr/>
          <p:nvPr/>
        </p:nvCxnSpPr>
        <p:spPr bwMode="auto">
          <a:xfrm flipV="1">
            <a:off x="1643042" y="2282742"/>
            <a:ext cx="1785950" cy="23826"/>
          </a:xfrm>
          <a:prstGeom prst="line">
            <a:avLst/>
          </a:prstGeom>
          <a:ln w="19050">
            <a:solidFill>
              <a:srgbClr val="00B0F0"/>
            </a:solidFill>
            <a:headEnd type="none" w="med" len="med"/>
            <a:tailEnd type="none" w="med" len="med"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直接连接符 52"/>
          <p:cNvCxnSpPr/>
          <p:nvPr/>
        </p:nvCxnSpPr>
        <p:spPr bwMode="auto">
          <a:xfrm rot="5400000">
            <a:off x="1571605" y="2357436"/>
            <a:ext cx="142876" cy="0"/>
          </a:xfrm>
          <a:prstGeom prst="line">
            <a:avLst/>
          </a:prstGeom>
          <a:ln w="19050">
            <a:solidFill>
              <a:srgbClr val="00B0F0"/>
            </a:solidFill>
            <a:headEnd type="none" w="med" len="med"/>
            <a:tailEnd type="none" w="med" len="med"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1375149" y="2303853"/>
            <a:ext cx="625083" cy="261606"/>
          </a:xfrm>
          <a:prstGeom prst="rect">
            <a:avLst/>
          </a:prstGeom>
          <a:noFill/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76197" tIns="38098" rIns="76197" bIns="38098" rtlCol="0">
            <a:spAutoFit/>
          </a:bodyPr>
          <a:lstStyle/>
          <a:p>
            <a:r>
              <a:rPr lang="ru-RU" altLang="en-US" sz="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Тяговая машина</a:t>
            </a:r>
            <a:endParaRPr lang="ru-RU" altLang="en-US" sz="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仿宋_GB2312" pitchFamily="49" charset="-122"/>
              <a:cs typeface="Times New Roman" pitchFamily="18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928794" y="2303853"/>
            <a:ext cx="541738" cy="169273"/>
          </a:xfrm>
          <a:prstGeom prst="rect">
            <a:avLst/>
          </a:prstGeom>
          <a:noFill/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76197" tIns="38098" rIns="76197" bIns="38098" rtlCol="0">
            <a:spAutoFit/>
          </a:bodyPr>
          <a:lstStyle/>
          <a:p>
            <a:r>
              <a:rPr lang="ru-RU" altLang="en-US" sz="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Самовал </a:t>
            </a:r>
            <a:endParaRPr lang="ru-RU" altLang="en-US" sz="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仿宋_GB2312" pitchFamily="49" charset="-122"/>
              <a:cs typeface="Times New Roman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2601502" y="2285998"/>
            <a:ext cx="541738" cy="169273"/>
          </a:xfrm>
          <a:prstGeom prst="rect">
            <a:avLst/>
          </a:prstGeom>
          <a:noFill/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76197" tIns="38098" rIns="76197" bIns="38098" rtlCol="0">
            <a:spAutoFit/>
          </a:bodyPr>
          <a:lstStyle/>
          <a:p>
            <a:r>
              <a:rPr lang="ru-RU" altLang="en-US" sz="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Грузовик</a:t>
            </a:r>
            <a:endParaRPr lang="ru-RU" altLang="en-US" sz="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仿宋_GB2312" pitchFamily="49" charset="-122"/>
              <a:cs typeface="Times New Roman" pitchFamily="18" charset="0"/>
            </a:endParaRPr>
          </a:p>
        </p:txBody>
      </p:sp>
      <p:cxnSp>
        <p:nvCxnSpPr>
          <p:cNvPr id="63" name="直接连接符 62"/>
          <p:cNvCxnSpPr/>
          <p:nvPr/>
        </p:nvCxnSpPr>
        <p:spPr bwMode="auto">
          <a:xfrm rot="5400000">
            <a:off x="2160967" y="2339577"/>
            <a:ext cx="107158" cy="0"/>
          </a:xfrm>
          <a:prstGeom prst="line">
            <a:avLst/>
          </a:prstGeom>
          <a:ln w="19050">
            <a:solidFill>
              <a:srgbClr val="00B0F0"/>
            </a:solidFill>
            <a:headEnd type="none" w="med" len="med"/>
            <a:tailEnd type="none" w="med" len="med"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1" name="TextBox 70"/>
          <p:cNvSpPr txBox="1"/>
          <p:nvPr/>
        </p:nvSpPr>
        <p:spPr>
          <a:xfrm>
            <a:off x="3143240" y="2312960"/>
            <a:ext cx="541738" cy="353939"/>
          </a:xfrm>
          <a:prstGeom prst="rect">
            <a:avLst/>
          </a:prstGeom>
          <a:noFill/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76197" tIns="38098" rIns="76197" bIns="38098" rtlCol="0">
            <a:spAutoFit/>
          </a:bodyPr>
          <a:lstStyle/>
          <a:p>
            <a:r>
              <a:rPr lang="ru-RU" altLang="en-US" sz="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Специальный автомобиль</a:t>
            </a:r>
            <a:endParaRPr lang="ru-RU" altLang="en-US" sz="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仿宋_GB2312" pitchFamily="49" charset="-122"/>
              <a:cs typeface="Times New Roman" pitchFamily="18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3857620" y="2294755"/>
            <a:ext cx="625083" cy="261606"/>
          </a:xfrm>
          <a:prstGeom prst="rect">
            <a:avLst/>
          </a:prstGeom>
          <a:noFill/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76197" tIns="38098" rIns="76197" bIns="38098" rtlCol="0">
            <a:spAutoFit/>
          </a:bodyPr>
          <a:lstStyle/>
          <a:p>
            <a:r>
              <a:rPr lang="ru-RU" altLang="en-US" sz="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Тяговая машина</a:t>
            </a:r>
            <a:endParaRPr lang="ru-RU" altLang="en-US" sz="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仿宋_GB2312" pitchFamily="49" charset="-122"/>
              <a:cs typeface="Times New Roman" pitchFamily="18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4429124" y="2312960"/>
            <a:ext cx="541738" cy="169273"/>
          </a:xfrm>
          <a:prstGeom prst="rect">
            <a:avLst/>
          </a:prstGeom>
          <a:noFill/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76197" tIns="38098" rIns="76197" bIns="38098" rtlCol="0">
            <a:spAutoFit/>
          </a:bodyPr>
          <a:lstStyle/>
          <a:p>
            <a:r>
              <a:rPr lang="ru-RU" altLang="en-US" sz="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Самовал</a:t>
            </a:r>
            <a:endParaRPr lang="ru-RU" altLang="en-US" sz="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仿宋_GB2312" pitchFamily="49" charset="-122"/>
              <a:cs typeface="Times New Roman" pitchFamily="18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5072066" y="2357436"/>
            <a:ext cx="541738" cy="169273"/>
          </a:xfrm>
          <a:prstGeom prst="rect">
            <a:avLst/>
          </a:prstGeom>
          <a:noFill/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76197" tIns="38098" rIns="76197" bIns="38098" rtlCol="0">
            <a:spAutoFit/>
          </a:bodyPr>
          <a:lstStyle/>
          <a:p>
            <a:r>
              <a:rPr lang="ru-RU" altLang="en-US" sz="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Грузовик</a:t>
            </a:r>
            <a:endParaRPr lang="ru-RU" altLang="en-US" sz="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仿宋_GB2312" pitchFamily="49" charset="-122"/>
              <a:cs typeface="Times New Roman" pitchFamily="18" charset="0"/>
            </a:endParaRPr>
          </a:p>
        </p:txBody>
      </p:sp>
      <p:cxnSp>
        <p:nvCxnSpPr>
          <p:cNvPr id="83" name="直接连接符 82"/>
          <p:cNvCxnSpPr/>
          <p:nvPr/>
        </p:nvCxnSpPr>
        <p:spPr bwMode="auto">
          <a:xfrm rot="5400000" flipH="1" flipV="1">
            <a:off x="642910" y="2143122"/>
            <a:ext cx="142876" cy="0"/>
          </a:xfrm>
          <a:prstGeom prst="line">
            <a:avLst/>
          </a:prstGeom>
          <a:ln w="19050">
            <a:solidFill>
              <a:srgbClr val="92D050"/>
            </a:solidFill>
            <a:headEnd type="none" w="med" len="med"/>
            <a:tailEnd type="none" w="med" len="med"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4" name="直接连接符 83"/>
          <p:cNvCxnSpPr/>
          <p:nvPr/>
        </p:nvCxnSpPr>
        <p:spPr bwMode="auto">
          <a:xfrm rot="5400000">
            <a:off x="303580" y="2268138"/>
            <a:ext cx="107157" cy="0"/>
          </a:xfrm>
          <a:prstGeom prst="line">
            <a:avLst/>
          </a:prstGeom>
          <a:ln w="19050">
            <a:solidFill>
              <a:srgbClr val="92D050"/>
            </a:solidFill>
            <a:headEnd type="none" w="med" len="med"/>
            <a:tailEnd type="none" w="med" len="med"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0" y="2285998"/>
            <a:ext cx="642910" cy="169273"/>
          </a:xfrm>
          <a:prstGeom prst="rect">
            <a:avLst/>
          </a:prstGeom>
          <a:noFill/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76197" tIns="38098" rIns="76197" bIns="38098" rtlCol="0">
            <a:spAutoFit/>
          </a:bodyPr>
          <a:lstStyle/>
          <a:p>
            <a:r>
              <a:rPr lang="ru-RU" altLang="en-US" sz="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Грузовик</a:t>
            </a:r>
            <a:endParaRPr lang="ru-RU" altLang="en-US" sz="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仿宋_GB2312" pitchFamily="49" charset="-122"/>
              <a:cs typeface="Times New Roman" pitchFamily="18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785787" y="2312960"/>
            <a:ext cx="571504" cy="169273"/>
          </a:xfrm>
          <a:prstGeom prst="rect">
            <a:avLst/>
          </a:prstGeom>
          <a:noFill/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76197" tIns="38098" rIns="76197" bIns="38098" rtlCol="0">
            <a:spAutoFit/>
          </a:bodyPr>
          <a:lstStyle/>
          <a:p>
            <a:r>
              <a:rPr lang="ru-RU" altLang="en-US" sz="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Самовал</a:t>
            </a:r>
            <a:endParaRPr lang="ru-RU" altLang="en-US" sz="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仿宋_GB2312" pitchFamily="49" charset="-122"/>
              <a:cs typeface="Times New Roman" pitchFamily="18" charset="0"/>
            </a:endParaRPr>
          </a:p>
        </p:txBody>
      </p:sp>
      <p:cxnSp>
        <p:nvCxnSpPr>
          <p:cNvPr id="87" name="直接连接符 86"/>
          <p:cNvCxnSpPr/>
          <p:nvPr/>
        </p:nvCxnSpPr>
        <p:spPr bwMode="auto">
          <a:xfrm rot="5400000">
            <a:off x="1017960" y="2268138"/>
            <a:ext cx="107157" cy="0"/>
          </a:xfrm>
          <a:prstGeom prst="line">
            <a:avLst/>
          </a:prstGeom>
          <a:ln w="19050">
            <a:solidFill>
              <a:srgbClr val="92D050"/>
            </a:solidFill>
            <a:headEnd type="none" w="med" len="med"/>
            <a:tailEnd type="none" w="med" len="med"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" name="直接连接符 98"/>
          <p:cNvCxnSpPr/>
          <p:nvPr/>
        </p:nvCxnSpPr>
        <p:spPr bwMode="auto">
          <a:xfrm>
            <a:off x="357158" y="2214560"/>
            <a:ext cx="714380" cy="0"/>
          </a:xfrm>
          <a:prstGeom prst="line">
            <a:avLst/>
          </a:prstGeom>
          <a:ln w="19050">
            <a:solidFill>
              <a:srgbClr val="92D050"/>
            </a:solidFill>
            <a:headEnd type="none" w="med" len="med"/>
            <a:tailEnd type="none" w="med" len="med"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1" name="Picture 7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10" y="2662390"/>
            <a:ext cx="468000" cy="360000"/>
          </a:xfrm>
          <a:prstGeom prst="rect">
            <a:avLst/>
          </a:prstGeom>
          <a:noFill/>
          <a:ln w="19050">
            <a:solidFill>
              <a:srgbClr val="92D050"/>
            </a:solidFill>
            <a:miter lim="800000"/>
            <a:headEnd/>
            <a:tailEnd/>
          </a:ln>
          <a:effectLst/>
        </p:spPr>
      </p:pic>
      <p:cxnSp>
        <p:nvCxnSpPr>
          <p:cNvPr id="112" name="直接连接符 111"/>
          <p:cNvCxnSpPr/>
          <p:nvPr/>
        </p:nvCxnSpPr>
        <p:spPr bwMode="auto">
          <a:xfrm rot="5400000">
            <a:off x="303578" y="2555231"/>
            <a:ext cx="107158" cy="0"/>
          </a:xfrm>
          <a:prstGeom prst="line">
            <a:avLst/>
          </a:prstGeom>
          <a:ln w="19050">
            <a:solidFill>
              <a:srgbClr val="92D050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3" name="直接连接符 112"/>
          <p:cNvCxnSpPr/>
          <p:nvPr/>
        </p:nvCxnSpPr>
        <p:spPr bwMode="auto">
          <a:xfrm>
            <a:off x="-32" y="2608810"/>
            <a:ext cx="357190" cy="0"/>
          </a:xfrm>
          <a:prstGeom prst="line">
            <a:avLst/>
          </a:prstGeom>
          <a:ln w="19050">
            <a:solidFill>
              <a:srgbClr val="92D050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直接连接符 113"/>
          <p:cNvCxnSpPr/>
          <p:nvPr/>
        </p:nvCxnSpPr>
        <p:spPr bwMode="auto">
          <a:xfrm rot="16200000" flipH="1">
            <a:off x="-803705" y="3412486"/>
            <a:ext cx="1607357" cy="7"/>
          </a:xfrm>
          <a:prstGeom prst="line">
            <a:avLst/>
          </a:prstGeom>
          <a:ln w="19050">
            <a:solidFill>
              <a:srgbClr val="92D050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15" name="直接连接符 114"/>
          <p:cNvCxnSpPr/>
          <p:nvPr/>
        </p:nvCxnSpPr>
        <p:spPr bwMode="auto">
          <a:xfrm>
            <a:off x="-30" y="2876702"/>
            <a:ext cx="71437" cy="0"/>
          </a:xfrm>
          <a:prstGeom prst="line">
            <a:avLst/>
          </a:prstGeom>
          <a:ln w="19050">
            <a:solidFill>
              <a:srgbClr val="92D050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6" name="直接连接符 115"/>
          <p:cNvCxnSpPr/>
          <p:nvPr/>
        </p:nvCxnSpPr>
        <p:spPr bwMode="auto">
          <a:xfrm>
            <a:off x="-30" y="3573223"/>
            <a:ext cx="71437" cy="0"/>
          </a:xfrm>
          <a:prstGeom prst="line">
            <a:avLst/>
          </a:prstGeom>
          <a:ln w="19050">
            <a:solidFill>
              <a:srgbClr val="92D050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7" name="直接连接符 116"/>
          <p:cNvCxnSpPr/>
          <p:nvPr/>
        </p:nvCxnSpPr>
        <p:spPr bwMode="auto">
          <a:xfrm>
            <a:off x="-30" y="4216165"/>
            <a:ext cx="71437" cy="0"/>
          </a:xfrm>
          <a:prstGeom prst="line">
            <a:avLst/>
          </a:prstGeom>
          <a:ln w="19050">
            <a:noFill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8" name="矩形 117"/>
          <p:cNvSpPr/>
          <p:nvPr/>
        </p:nvSpPr>
        <p:spPr>
          <a:xfrm>
            <a:off x="142844" y="3071816"/>
            <a:ext cx="333376" cy="169273"/>
          </a:xfrm>
          <a:prstGeom prst="rect">
            <a:avLst/>
          </a:prstGeom>
          <a:ln w="19050">
            <a:noFill/>
          </a:ln>
          <a:effectLst/>
        </p:spPr>
        <p:txBody>
          <a:bodyPr wrap="square" lIns="76197" tIns="38098" rIns="76197" bIns="38098">
            <a:spAutoFit/>
          </a:bodyPr>
          <a:lstStyle/>
          <a:p>
            <a:pPr lvl="0"/>
            <a:r>
              <a:rPr lang="ru-RU" altLang="zh-CN" sz="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4x2</a:t>
            </a:r>
            <a:endParaRPr lang="ru-RU" altLang="en-US" sz="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仿宋_GB2312" pitchFamily="49" charset="-122"/>
              <a:cs typeface="Times New Roman" pitchFamily="18" charset="0"/>
            </a:endParaRPr>
          </a:p>
        </p:txBody>
      </p:sp>
      <p:pic>
        <p:nvPicPr>
          <p:cNvPr id="119" name="Picture 14"/>
          <p:cNvPicPr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410" y="3305334"/>
            <a:ext cx="468000" cy="360000"/>
          </a:xfrm>
          <a:prstGeom prst="rect">
            <a:avLst/>
          </a:prstGeom>
          <a:noFill/>
          <a:ln w="19050">
            <a:solidFill>
              <a:srgbClr val="92D050"/>
            </a:solidFill>
            <a:miter lim="800000"/>
            <a:headEnd/>
            <a:tailEnd/>
          </a:ln>
          <a:effectLst/>
        </p:spPr>
      </p:pic>
      <p:sp>
        <p:nvSpPr>
          <p:cNvPr id="120" name="矩形 119"/>
          <p:cNvSpPr/>
          <p:nvPr/>
        </p:nvSpPr>
        <p:spPr>
          <a:xfrm>
            <a:off x="142844" y="3643320"/>
            <a:ext cx="571503" cy="169273"/>
          </a:xfrm>
          <a:prstGeom prst="rect">
            <a:avLst/>
          </a:prstGeom>
          <a:ln w="19050">
            <a:noFill/>
          </a:ln>
          <a:effectLst/>
        </p:spPr>
        <p:txBody>
          <a:bodyPr wrap="square" lIns="76197" tIns="38098" rIns="76197" bIns="38098">
            <a:spAutoFit/>
          </a:bodyPr>
          <a:lstStyle/>
          <a:p>
            <a:pPr lvl="0"/>
            <a:r>
              <a:rPr lang="ru-RU" altLang="zh-CN" sz="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6x2</a:t>
            </a:r>
            <a:endParaRPr lang="ru-RU" altLang="en-US" sz="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仿宋_GB2312" pitchFamily="49" charset="-122"/>
              <a:cs typeface="Times New Roman" pitchFamily="18" charset="0"/>
            </a:endParaRPr>
          </a:p>
        </p:txBody>
      </p:sp>
      <p:pic>
        <p:nvPicPr>
          <p:cNvPr id="121" name="Picture 15"/>
          <p:cNvPicPr>
            <a:picLocks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407" y="3925509"/>
            <a:ext cx="468000" cy="360000"/>
          </a:xfrm>
          <a:prstGeom prst="rect">
            <a:avLst/>
          </a:prstGeom>
          <a:noFill/>
          <a:ln w="19050">
            <a:solidFill>
              <a:srgbClr val="92D050"/>
            </a:solidFill>
            <a:miter lim="800000"/>
            <a:headEnd/>
            <a:tailEnd/>
          </a:ln>
          <a:effectLst/>
        </p:spPr>
      </p:pic>
      <p:sp>
        <p:nvSpPr>
          <p:cNvPr id="122" name="矩形 121"/>
          <p:cNvSpPr/>
          <p:nvPr/>
        </p:nvSpPr>
        <p:spPr>
          <a:xfrm>
            <a:off x="142844" y="4286262"/>
            <a:ext cx="269298" cy="169273"/>
          </a:xfrm>
          <a:prstGeom prst="rect">
            <a:avLst/>
          </a:prstGeom>
          <a:ln w="19050">
            <a:noFill/>
          </a:ln>
          <a:effectLst/>
        </p:spPr>
        <p:txBody>
          <a:bodyPr wrap="none" lIns="76197" tIns="38098" rIns="76197" bIns="38098">
            <a:spAutoFit/>
          </a:bodyPr>
          <a:lstStyle/>
          <a:p>
            <a:pPr lvl="0"/>
            <a:r>
              <a:rPr lang="ru-RU" altLang="zh-CN" sz="600" dirty="0" smtClean="0">
                <a:latin typeface="Times New Roman" pitchFamily="18" charset="0"/>
                <a:cs typeface="Times New Roman" pitchFamily="18" charset="0"/>
              </a:rPr>
              <a:t>8x4</a:t>
            </a:r>
            <a:endParaRPr lang="ru-RU" altLang="en-US" sz="600" dirty="0">
              <a:latin typeface="Times New Roman" pitchFamily="18" charset="0"/>
              <a:ea typeface="黑体" pitchFamily="2" charset="-122"/>
              <a:cs typeface="Times New Roman" pitchFamily="18" charset="0"/>
            </a:endParaRPr>
          </a:p>
        </p:txBody>
      </p:sp>
      <p:cxnSp>
        <p:nvCxnSpPr>
          <p:cNvPr id="123" name="直接连接符 122"/>
          <p:cNvCxnSpPr/>
          <p:nvPr/>
        </p:nvCxnSpPr>
        <p:spPr bwMode="auto">
          <a:xfrm rot="5400000">
            <a:off x="1017959" y="2555231"/>
            <a:ext cx="107158" cy="0"/>
          </a:xfrm>
          <a:prstGeom prst="line">
            <a:avLst/>
          </a:prstGeom>
          <a:ln w="19050">
            <a:solidFill>
              <a:srgbClr val="92D050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直接连接符 123"/>
          <p:cNvCxnSpPr/>
          <p:nvPr/>
        </p:nvCxnSpPr>
        <p:spPr bwMode="auto">
          <a:xfrm>
            <a:off x="642914" y="2608810"/>
            <a:ext cx="428624" cy="0"/>
          </a:xfrm>
          <a:prstGeom prst="line">
            <a:avLst/>
          </a:prstGeom>
          <a:ln w="19050">
            <a:solidFill>
              <a:srgbClr val="92D050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5" name="直接连接符 124"/>
          <p:cNvCxnSpPr/>
          <p:nvPr/>
        </p:nvCxnSpPr>
        <p:spPr bwMode="auto">
          <a:xfrm rot="16200000" flipH="1">
            <a:off x="187493" y="3064228"/>
            <a:ext cx="910836" cy="1"/>
          </a:xfrm>
          <a:prstGeom prst="line">
            <a:avLst/>
          </a:prstGeom>
          <a:ln w="19050">
            <a:solidFill>
              <a:srgbClr val="92D050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26" name="直接连接符 125"/>
          <p:cNvCxnSpPr/>
          <p:nvPr/>
        </p:nvCxnSpPr>
        <p:spPr bwMode="auto">
          <a:xfrm rot="5400000" flipH="1" flipV="1">
            <a:off x="642913" y="2983859"/>
            <a:ext cx="0" cy="0"/>
          </a:xfrm>
          <a:prstGeom prst="line">
            <a:avLst/>
          </a:prstGeom>
          <a:ln w="19050"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7" name="直接连接符 126"/>
          <p:cNvCxnSpPr/>
          <p:nvPr/>
        </p:nvCxnSpPr>
        <p:spPr bwMode="auto">
          <a:xfrm>
            <a:off x="642915" y="2930281"/>
            <a:ext cx="71437" cy="0"/>
          </a:xfrm>
          <a:prstGeom prst="line">
            <a:avLst/>
          </a:prstGeom>
          <a:ln w="19050">
            <a:solidFill>
              <a:srgbClr val="92D050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8" name="直接连接符 127"/>
          <p:cNvCxnSpPr/>
          <p:nvPr/>
        </p:nvCxnSpPr>
        <p:spPr bwMode="auto">
          <a:xfrm>
            <a:off x="642915" y="3519644"/>
            <a:ext cx="71437" cy="0"/>
          </a:xfrm>
          <a:prstGeom prst="line">
            <a:avLst/>
          </a:prstGeom>
          <a:ln w="19050">
            <a:solidFill>
              <a:srgbClr val="92D050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29" name="Picture 8"/>
          <p:cNvPicPr>
            <a:picLocks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14353" y="2678911"/>
            <a:ext cx="468000" cy="360000"/>
          </a:xfrm>
          <a:prstGeom prst="rect">
            <a:avLst/>
          </a:prstGeom>
          <a:noFill/>
          <a:ln w="19050">
            <a:solidFill>
              <a:srgbClr val="92D050"/>
            </a:solidFill>
            <a:miter lim="800000"/>
            <a:headEnd/>
            <a:tailEnd/>
          </a:ln>
          <a:effectLst/>
        </p:spPr>
      </p:pic>
      <p:sp>
        <p:nvSpPr>
          <p:cNvPr id="130" name="矩形 129"/>
          <p:cNvSpPr/>
          <p:nvPr/>
        </p:nvSpPr>
        <p:spPr>
          <a:xfrm>
            <a:off x="785786" y="3071816"/>
            <a:ext cx="365995" cy="169273"/>
          </a:xfrm>
          <a:prstGeom prst="rect">
            <a:avLst/>
          </a:prstGeom>
          <a:ln w="19050">
            <a:noFill/>
          </a:ln>
          <a:effectLst/>
        </p:spPr>
        <p:txBody>
          <a:bodyPr wrap="square" lIns="76197" tIns="38098" rIns="76197" bIns="38098">
            <a:spAutoFit/>
          </a:bodyPr>
          <a:lstStyle/>
          <a:p>
            <a:pPr lvl="0"/>
            <a:r>
              <a:rPr lang="ru-RU" altLang="zh-CN" sz="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6x2</a:t>
            </a:r>
            <a:endParaRPr lang="ru-RU" altLang="en-US" sz="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仿宋_GB2312" pitchFamily="49" charset="-122"/>
              <a:cs typeface="Times New Roman" pitchFamily="18" charset="0"/>
            </a:endParaRPr>
          </a:p>
        </p:txBody>
      </p:sp>
      <p:pic>
        <p:nvPicPr>
          <p:cNvPr id="131" name="Picture 9"/>
          <p:cNvPicPr>
            <a:picLocks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14354" y="3321853"/>
            <a:ext cx="468000" cy="360000"/>
          </a:xfrm>
          <a:prstGeom prst="rect">
            <a:avLst/>
          </a:prstGeom>
          <a:noFill/>
          <a:ln w="19050">
            <a:solidFill>
              <a:srgbClr val="92D050"/>
            </a:solidFill>
            <a:miter lim="800000"/>
            <a:headEnd/>
            <a:tailEnd/>
          </a:ln>
          <a:effectLst/>
        </p:spPr>
      </p:pic>
      <p:sp>
        <p:nvSpPr>
          <p:cNvPr id="132" name="矩形 131"/>
          <p:cNvSpPr/>
          <p:nvPr/>
        </p:nvSpPr>
        <p:spPr>
          <a:xfrm>
            <a:off x="785786" y="3643320"/>
            <a:ext cx="428628" cy="169273"/>
          </a:xfrm>
          <a:prstGeom prst="rect">
            <a:avLst/>
          </a:prstGeom>
          <a:ln w="19050">
            <a:noFill/>
          </a:ln>
          <a:effectLst/>
        </p:spPr>
        <p:txBody>
          <a:bodyPr wrap="square" lIns="76197" tIns="38098" rIns="76197" bIns="38098">
            <a:spAutoFit/>
          </a:bodyPr>
          <a:lstStyle/>
          <a:p>
            <a:pPr lvl="0"/>
            <a:r>
              <a:rPr lang="ru-RU" altLang="zh-CN" sz="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8x4</a:t>
            </a:r>
            <a:endParaRPr lang="ru-RU" altLang="en-US" sz="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仿宋_GB2312" pitchFamily="49" charset="-122"/>
              <a:cs typeface="Times New Roman" pitchFamily="18" charset="0"/>
            </a:endParaRPr>
          </a:p>
        </p:txBody>
      </p:sp>
      <p:cxnSp>
        <p:nvCxnSpPr>
          <p:cNvPr id="133" name="直接连接符 132"/>
          <p:cNvCxnSpPr/>
          <p:nvPr/>
        </p:nvCxnSpPr>
        <p:spPr bwMode="auto">
          <a:xfrm rot="5400000">
            <a:off x="1580532" y="2580679"/>
            <a:ext cx="125022" cy="0"/>
          </a:xfrm>
          <a:prstGeom prst="line">
            <a:avLst/>
          </a:prstGeom>
          <a:ln w="19050">
            <a:solidFill>
              <a:srgbClr val="00B0F0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4" name="直接连接符 133"/>
          <p:cNvCxnSpPr/>
          <p:nvPr/>
        </p:nvCxnSpPr>
        <p:spPr bwMode="auto">
          <a:xfrm>
            <a:off x="1285853" y="2625329"/>
            <a:ext cx="357189" cy="0"/>
          </a:xfrm>
          <a:prstGeom prst="line">
            <a:avLst/>
          </a:prstGeom>
          <a:ln w="19050">
            <a:solidFill>
              <a:srgbClr val="00B0F0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直接连接符 134"/>
          <p:cNvCxnSpPr/>
          <p:nvPr/>
        </p:nvCxnSpPr>
        <p:spPr bwMode="auto">
          <a:xfrm rot="5400000">
            <a:off x="508969" y="3402223"/>
            <a:ext cx="1553777" cy="1"/>
          </a:xfrm>
          <a:prstGeom prst="line">
            <a:avLst/>
          </a:prstGeom>
          <a:ln w="19050">
            <a:solidFill>
              <a:srgbClr val="00B0F0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36" name="直接连接符 135"/>
          <p:cNvCxnSpPr/>
          <p:nvPr/>
        </p:nvCxnSpPr>
        <p:spPr bwMode="auto">
          <a:xfrm>
            <a:off x="1285852" y="2946800"/>
            <a:ext cx="71437" cy="0"/>
          </a:xfrm>
          <a:prstGeom prst="line">
            <a:avLst/>
          </a:prstGeom>
          <a:ln w="19050">
            <a:solidFill>
              <a:srgbClr val="00B0F0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7" name="直接连接符 136"/>
          <p:cNvCxnSpPr/>
          <p:nvPr/>
        </p:nvCxnSpPr>
        <p:spPr bwMode="auto">
          <a:xfrm>
            <a:off x="1285852" y="3536163"/>
            <a:ext cx="71437" cy="0"/>
          </a:xfrm>
          <a:prstGeom prst="line">
            <a:avLst/>
          </a:prstGeom>
          <a:ln w="19050">
            <a:solidFill>
              <a:srgbClr val="00B0F0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直接连接符 137"/>
          <p:cNvCxnSpPr/>
          <p:nvPr/>
        </p:nvCxnSpPr>
        <p:spPr bwMode="auto">
          <a:xfrm>
            <a:off x="1285852" y="4179105"/>
            <a:ext cx="71437" cy="0"/>
          </a:xfrm>
          <a:prstGeom prst="line">
            <a:avLst/>
          </a:prstGeom>
          <a:ln w="19050">
            <a:solidFill>
              <a:srgbClr val="00B0F0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9" name="Picture 7" descr="4"/>
          <p:cNvPicPr>
            <a:picLocks noChangeArrowheads="1"/>
          </p:cNvPicPr>
          <p:nvPr/>
        </p:nvPicPr>
        <p:blipFill>
          <a:blip r:embed="rId9" cstate="print"/>
          <a:srcRect l="2841" t="2765" b="3525"/>
          <a:stretch>
            <a:fillRect/>
          </a:stretch>
        </p:blipFill>
        <p:spPr bwMode="auto">
          <a:xfrm>
            <a:off x="1357290" y="2678908"/>
            <a:ext cx="468000" cy="360000"/>
          </a:xfrm>
          <a:prstGeom prst="rect">
            <a:avLst/>
          </a:prstGeom>
          <a:noFill/>
          <a:ln w="19050">
            <a:solidFill>
              <a:srgbClr val="00B0F0"/>
            </a:solidFill>
            <a:miter lim="800000"/>
            <a:headEnd/>
            <a:tailEnd/>
          </a:ln>
          <a:effectLst/>
        </p:spPr>
      </p:pic>
      <p:pic>
        <p:nvPicPr>
          <p:cNvPr id="140" name="Picture 4" descr="6"/>
          <p:cNvPicPr>
            <a:picLocks noChangeArrowheads="1"/>
          </p:cNvPicPr>
          <p:nvPr/>
        </p:nvPicPr>
        <p:blipFill>
          <a:blip r:embed="rId10" cstate="print"/>
          <a:srcRect l="3664" t="3149" b="4256"/>
          <a:stretch>
            <a:fillRect/>
          </a:stretch>
        </p:blipFill>
        <p:spPr bwMode="auto">
          <a:xfrm>
            <a:off x="1357290" y="3321853"/>
            <a:ext cx="468000" cy="360000"/>
          </a:xfrm>
          <a:prstGeom prst="rect">
            <a:avLst/>
          </a:prstGeom>
          <a:noFill/>
          <a:ln w="19050">
            <a:solidFill>
              <a:srgbClr val="00B0F0"/>
            </a:solidFill>
            <a:miter lim="800000"/>
            <a:headEnd/>
            <a:tailEnd/>
          </a:ln>
          <a:effectLst/>
        </p:spPr>
      </p:pic>
      <p:pic>
        <p:nvPicPr>
          <p:cNvPr id="141" name="Picture 4" descr="5"/>
          <p:cNvPicPr>
            <a:picLocks noChangeArrowheads="1"/>
          </p:cNvPicPr>
          <p:nvPr/>
        </p:nvPicPr>
        <p:blipFill>
          <a:blip r:embed="rId11" cstate="print"/>
          <a:srcRect l="4616" t="4150" b="4628"/>
          <a:stretch>
            <a:fillRect/>
          </a:stretch>
        </p:blipFill>
        <p:spPr bwMode="auto">
          <a:xfrm>
            <a:off x="1357298" y="3964795"/>
            <a:ext cx="468000" cy="360000"/>
          </a:xfrm>
          <a:prstGeom prst="rect">
            <a:avLst/>
          </a:prstGeom>
          <a:noFill/>
          <a:ln w="19050">
            <a:solidFill>
              <a:srgbClr val="00B0F0"/>
            </a:solidFill>
            <a:miter lim="800000"/>
            <a:headEnd/>
            <a:tailEnd/>
          </a:ln>
          <a:effectLst/>
        </p:spPr>
      </p:pic>
      <p:sp>
        <p:nvSpPr>
          <p:cNvPr id="142" name="矩形 141"/>
          <p:cNvSpPr/>
          <p:nvPr/>
        </p:nvSpPr>
        <p:spPr>
          <a:xfrm>
            <a:off x="1428728" y="3070690"/>
            <a:ext cx="396253" cy="169273"/>
          </a:xfrm>
          <a:prstGeom prst="rect">
            <a:avLst/>
          </a:prstGeom>
          <a:ln w="19050">
            <a:noFill/>
          </a:ln>
          <a:effectLst/>
        </p:spPr>
        <p:txBody>
          <a:bodyPr wrap="square" lIns="76197" tIns="38098" rIns="76197" bIns="38098">
            <a:spAutoFit/>
          </a:bodyPr>
          <a:lstStyle/>
          <a:p>
            <a:r>
              <a:rPr lang="ru-RU" altLang="zh-CN" sz="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4x2</a:t>
            </a:r>
            <a:endParaRPr lang="ru-RU" altLang="en-US" sz="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仿宋_GB2312" pitchFamily="49" charset="-122"/>
              <a:cs typeface="Times New Roman" pitchFamily="18" charset="0"/>
            </a:endParaRPr>
          </a:p>
        </p:txBody>
      </p:sp>
      <p:sp>
        <p:nvSpPr>
          <p:cNvPr id="143" name="矩形 142"/>
          <p:cNvSpPr/>
          <p:nvPr/>
        </p:nvSpPr>
        <p:spPr>
          <a:xfrm>
            <a:off x="1428728" y="3643320"/>
            <a:ext cx="539129" cy="169273"/>
          </a:xfrm>
          <a:prstGeom prst="rect">
            <a:avLst/>
          </a:prstGeom>
          <a:ln w="19050">
            <a:noFill/>
          </a:ln>
          <a:effectLst/>
        </p:spPr>
        <p:txBody>
          <a:bodyPr wrap="square" lIns="76197" tIns="38098" rIns="76197" bIns="38098">
            <a:spAutoFit/>
          </a:bodyPr>
          <a:lstStyle/>
          <a:p>
            <a:r>
              <a:rPr lang="ru-RU" altLang="zh-CN" sz="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6x2</a:t>
            </a:r>
            <a:endParaRPr lang="ru-RU" altLang="en-US" sz="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仿宋_GB2312" pitchFamily="49" charset="-122"/>
              <a:cs typeface="Times New Roman" pitchFamily="18" charset="0"/>
            </a:endParaRPr>
          </a:p>
        </p:txBody>
      </p:sp>
      <p:cxnSp>
        <p:nvCxnSpPr>
          <p:cNvPr id="145" name="直接连接符 144"/>
          <p:cNvCxnSpPr/>
          <p:nvPr/>
        </p:nvCxnSpPr>
        <p:spPr bwMode="auto">
          <a:xfrm flipV="1">
            <a:off x="2214546" y="2518158"/>
            <a:ext cx="2" cy="1"/>
          </a:xfrm>
          <a:prstGeom prst="line">
            <a:avLst/>
          </a:prstGeom>
          <a:ln w="19050">
            <a:solidFill>
              <a:srgbClr val="00B0F0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直接连接符 145"/>
          <p:cNvCxnSpPr/>
          <p:nvPr/>
        </p:nvCxnSpPr>
        <p:spPr bwMode="auto">
          <a:xfrm>
            <a:off x="1928794" y="2608810"/>
            <a:ext cx="291706" cy="0"/>
          </a:xfrm>
          <a:prstGeom prst="line">
            <a:avLst/>
          </a:prstGeom>
          <a:ln w="19050">
            <a:solidFill>
              <a:srgbClr val="00B0F0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直接连接符 146"/>
          <p:cNvCxnSpPr>
            <a:stCxn id="152" idx="3"/>
          </p:cNvCxnSpPr>
          <p:nvPr/>
        </p:nvCxnSpPr>
        <p:spPr bwMode="auto">
          <a:xfrm flipH="1">
            <a:off x="2000232" y="2858912"/>
            <a:ext cx="468002" cy="124947"/>
          </a:xfrm>
          <a:prstGeom prst="line">
            <a:avLst/>
          </a:prstGeom>
          <a:ln w="19050">
            <a:solidFill>
              <a:srgbClr val="00B0F0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8" name="直接连接符 147"/>
          <p:cNvCxnSpPr/>
          <p:nvPr/>
        </p:nvCxnSpPr>
        <p:spPr bwMode="auto">
          <a:xfrm>
            <a:off x="1928796" y="2876702"/>
            <a:ext cx="41672" cy="0"/>
          </a:xfrm>
          <a:prstGeom prst="line">
            <a:avLst/>
          </a:prstGeom>
          <a:ln w="19050">
            <a:solidFill>
              <a:srgbClr val="00B0F0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直接连接符 148"/>
          <p:cNvCxnSpPr/>
          <p:nvPr/>
        </p:nvCxnSpPr>
        <p:spPr bwMode="auto">
          <a:xfrm rot="5400000">
            <a:off x="1482981" y="3054630"/>
            <a:ext cx="891628" cy="0"/>
          </a:xfrm>
          <a:prstGeom prst="line">
            <a:avLst/>
          </a:prstGeom>
          <a:ln w="19050">
            <a:solidFill>
              <a:srgbClr val="00B0F0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50" name="矩形 149"/>
          <p:cNvSpPr/>
          <p:nvPr/>
        </p:nvSpPr>
        <p:spPr>
          <a:xfrm>
            <a:off x="2071670" y="3070690"/>
            <a:ext cx="545520" cy="169273"/>
          </a:xfrm>
          <a:prstGeom prst="rect">
            <a:avLst/>
          </a:prstGeom>
          <a:ln w="19050">
            <a:noFill/>
          </a:ln>
          <a:effectLst/>
        </p:spPr>
        <p:txBody>
          <a:bodyPr wrap="square" lIns="76197" tIns="38098" rIns="76197" bIns="38098">
            <a:spAutoFit/>
          </a:bodyPr>
          <a:lstStyle/>
          <a:p>
            <a:pPr lvl="0"/>
            <a:r>
              <a:rPr lang="ru-RU" altLang="zh-CN" sz="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6x4</a:t>
            </a:r>
            <a:endParaRPr lang="ru-RU" altLang="en-US" sz="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仿宋_GB2312" pitchFamily="49" charset="-122"/>
              <a:cs typeface="Times New Roman" pitchFamily="18" charset="0"/>
            </a:endParaRPr>
          </a:p>
        </p:txBody>
      </p:sp>
      <p:cxnSp>
        <p:nvCxnSpPr>
          <p:cNvPr id="151" name="直接连接符 150"/>
          <p:cNvCxnSpPr/>
          <p:nvPr/>
        </p:nvCxnSpPr>
        <p:spPr bwMode="auto">
          <a:xfrm>
            <a:off x="1928796" y="3500444"/>
            <a:ext cx="41672" cy="0"/>
          </a:xfrm>
          <a:prstGeom prst="line">
            <a:avLst/>
          </a:prstGeom>
          <a:ln w="19050">
            <a:solidFill>
              <a:srgbClr val="00B0F0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52" name="Picture 12"/>
          <p:cNvPicPr>
            <a:picLocks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000234" y="2678912"/>
            <a:ext cx="468000" cy="360000"/>
          </a:xfrm>
          <a:prstGeom prst="rect">
            <a:avLst/>
          </a:prstGeom>
          <a:noFill/>
          <a:ln w="19050">
            <a:solidFill>
              <a:srgbClr val="00B0F0"/>
            </a:solidFill>
            <a:miter lim="800000"/>
            <a:headEnd/>
            <a:tailEnd/>
          </a:ln>
          <a:effectLst/>
        </p:spPr>
      </p:pic>
      <p:pic>
        <p:nvPicPr>
          <p:cNvPr id="153" name="Picture 13"/>
          <p:cNvPicPr>
            <a:picLocks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000234" y="3321852"/>
            <a:ext cx="468000" cy="360000"/>
          </a:xfrm>
          <a:prstGeom prst="rect">
            <a:avLst/>
          </a:prstGeom>
          <a:noFill/>
          <a:ln w="19050">
            <a:solidFill>
              <a:srgbClr val="00B0F0"/>
            </a:solidFill>
            <a:miter lim="800000"/>
            <a:headEnd/>
            <a:tailEnd/>
          </a:ln>
          <a:effectLst/>
        </p:spPr>
      </p:pic>
      <p:sp>
        <p:nvSpPr>
          <p:cNvPr id="154" name="矩形 153"/>
          <p:cNvSpPr/>
          <p:nvPr/>
        </p:nvSpPr>
        <p:spPr>
          <a:xfrm>
            <a:off x="2071670" y="3643320"/>
            <a:ext cx="417303" cy="169273"/>
          </a:xfrm>
          <a:prstGeom prst="rect">
            <a:avLst/>
          </a:prstGeom>
          <a:ln w="19050">
            <a:noFill/>
          </a:ln>
          <a:effectLst/>
        </p:spPr>
        <p:txBody>
          <a:bodyPr wrap="square" lIns="76197" tIns="38098" rIns="76197" bIns="38098">
            <a:spAutoFit/>
          </a:bodyPr>
          <a:lstStyle/>
          <a:p>
            <a:pPr lvl="0"/>
            <a:r>
              <a:rPr lang="ru-RU" altLang="zh-CN" sz="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8x4</a:t>
            </a:r>
            <a:endParaRPr lang="ru-RU" altLang="en-US" sz="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仿宋_GB2312" pitchFamily="49" charset="-122"/>
              <a:cs typeface="Times New Roman" pitchFamily="18" charset="0"/>
            </a:endParaRPr>
          </a:p>
        </p:txBody>
      </p:sp>
      <p:cxnSp>
        <p:nvCxnSpPr>
          <p:cNvPr id="155" name="直接连接符 154"/>
          <p:cNvCxnSpPr/>
          <p:nvPr/>
        </p:nvCxnSpPr>
        <p:spPr bwMode="auto">
          <a:xfrm rot="5400000" flipH="1" flipV="1">
            <a:off x="3000372" y="2983859"/>
            <a:ext cx="0" cy="0"/>
          </a:xfrm>
          <a:prstGeom prst="line">
            <a:avLst/>
          </a:prstGeom>
          <a:ln w="19050"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1" name="直接连接符 160"/>
          <p:cNvCxnSpPr/>
          <p:nvPr/>
        </p:nvCxnSpPr>
        <p:spPr bwMode="auto">
          <a:xfrm rot="5400000">
            <a:off x="2107404" y="3107536"/>
            <a:ext cx="928692" cy="0"/>
          </a:xfrm>
          <a:prstGeom prst="line">
            <a:avLst/>
          </a:prstGeom>
          <a:ln w="19050">
            <a:solidFill>
              <a:srgbClr val="00B0F0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62" name="直接连接符 161"/>
          <p:cNvCxnSpPr/>
          <p:nvPr/>
        </p:nvCxnSpPr>
        <p:spPr bwMode="auto">
          <a:xfrm>
            <a:off x="2571736" y="2893221"/>
            <a:ext cx="41672" cy="0"/>
          </a:xfrm>
          <a:prstGeom prst="line">
            <a:avLst/>
          </a:prstGeom>
          <a:ln w="19050">
            <a:solidFill>
              <a:srgbClr val="00B0F0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3" name="直接连接符 162"/>
          <p:cNvCxnSpPr/>
          <p:nvPr/>
        </p:nvCxnSpPr>
        <p:spPr bwMode="auto">
          <a:xfrm>
            <a:off x="2571736" y="3589742"/>
            <a:ext cx="41672" cy="0"/>
          </a:xfrm>
          <a:prstGeom prst="line">
            <a:avLst/>
          </a:prstGeom>
          <a:ln w="19050">
            <a:solidFill>
              <a:srgbClr val="00B0F0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4" name="矩形 163"/>
          <p:cNvSpPr/>
          <p:nvPr/>
        </p:nvSpPr>
        <p:spPr>
          <a:xfrm>
            <a:off x="2714612" y="3070690"/>
            <a:ext cx="357198" cy="169273"/>
          </a:xfrm>
          <a:prstGeom prst="rect">
            <a:avLst/>
          </a:prstGeom>
          <a:ln w="19050">
            <a:noFill/>
          </a:ln>
          <a:effectLst/>
        </p:spPr>
        <p:txBody>
          <a:bodyPr wrap="square" lIns="76197" tIns="38098" rIns="76197" bIns="38098">
            <a:spAutoFit/>
          </a:bodyPr>
          <a:lstStyle/>
          <a:p>
            <a:pPr lvl="0"/>
            <a:r>
              <a:rPr lang="ru-RU" altLang="zh-CN" sz="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6x4</a:t>
            </a:r>
            <a:endParaRPr lang="ru-RU" altLang="en-US" sz="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仿宋_GB2312" pitchFamily="49" charset="-122"/>
              <a:cs typeface="Times New Roman" pitchFamily="18" charset="0"/>
            </a:endParaRPr>
          </a:p>
        </p:txBody>
      </p:sp>
      <p:sp>
        <p:nvSpPr>
          <p:cNvPr id="165" name="矩形 164"/>
          <p:cNvSpPr/>
          <p:nvPr/>
        </p:nvSpPr>
        <p:spPr>
          <a:xfrm>
            <a:off x="2714612" y="3643320"/>
            <a:ext cx="500074" cy="169273"/>
          </a:xfrm>
          <a:prstGeom prst="rect">
            <a:avLst/>
          </a:prstGeom>
          <a:ln w="19050">
            <a:noFill/>
          </a:ln>
          <a:effectLst/>
        </p:spPr>
        <p:txBody>
          <a:bodyPr wrap="square" lIns="76197" tIns="38098" rIns="76197" bIns="38098">
            <a:spAutoFit/>
          </a:bodyPr>
          <a:lstStyle/>
          <a:p>
            <a:pPr lvl="0"/>
            <a:r>
              <a:rPr lang="ru-RU" altLang="zh-CN" sz="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8x4</a:t>
            </a:r>
            <a:endParaRPr lang="ru-RU" altLang="en-US" sz="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仿宋_GB2312" pitchFamily="49" charset="-122"/>
              <a:cs typeface="Times New Roman" pitchFamily="18" charset="0"/>
            </a:endParaRPr>
          </a:p>
        </p:txBody>
      </p:sp>
      <p:pic>
        <p:nvPicPr>
          <p:cNvPr id="166" name="Picture 7" descr="1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43174" y="3321853"/>
            <a:ext cx="500066" cy="392905"/>
          </a:xfrm>
          <a:prstGeom prst="rect">
            <a:avLst/>
          </a:prstGeom>
          <a:noFill/>
          <a:ln w="19050">
            <a:solidFill>
              <a:srgbClr val="00B0F0"/>
            </a:solidFill>
            <a:miter lim="800000"/>
            <a:headEnd/>
            <a:tailEnd/>
          </a:ln>
          <a:effectLst/>
        </p:spPr>
      </p:pic>
      <p:pic>
        <p:nvPicPr>
          <p:cNvPr id="167" name="Picture 3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643174" y="2714626"/>
            <a:ext cx="500066" cy="392905"/>
          </a:xfrm>
          <a:prstGeom prst="rect">
            <a:avLst/>
          </a:prstGeom>
          <a:noFill/>
          <a:ln w="19050">
            <a:solidFill>
              <a:srgbClr val="00B0F0"/>
            </a:solidFill>
            <a:miter lim="800000"/>
            <a:headEnd/>
            <a:tailEnd/>
          </a:ln>
          <a:effectLst/>
        </p:spPr>
      </p:pic>
      <p:cxnSp>
        <p:nvCxnSpPr>
          <p:cNvPr id="173" name="直接连接符 172"/>
          <p:cNvCxnSpPr/>
          <p:nvPr/>
        </p:nvCxnSpPr>
        <p:spPr bwMode="auto">
          <a:xfrm>
            <a:off x="3786184" y="2839641"/>
            <a:ext cx="41672" cy="0"/>
          </a:xfrm>
          <a:prstGeom prst="line">
            <a:avLst/>
          </a:prstGeom>
          <a:ln w="19050">
            <a:solidFill>
              <a:srgbClr val="FFC000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4" name="直接连接符 173"/>
          <p:cNvCxnSpPr/>
          <p:nvPr/>
        </p:nvCxnSpPr>
        <p:spPr bwMode="auto">
          <a:xfrm>
            <a:off x="3786184" y="3536162"/>
            <a:ext cx="41672" cy="0"/>
          </a:xfrm>
          <a:prstGeom prst="line">
            <a:avLst/>
          </a:prstGeom>
          <a:ln w="19050">
            <a:solidFill>
              <a:srgbClr val="FFC000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5" name="直接连接符 174"/>
          <p:cNvCxnSpPr/>
          <p:nvPr/>
        </p:nvCxnSpPr>
        <p:spPr bwMode="auto">
          <a:xfrm>
            <a:off x="3786184" y="4143386"/>
            <a:ext cx="41672" cy="0"/>
          </a:xfrm>
          <a:prstGeom prst="line">
            <a:avLst/>
          </a:prstGeom>
          <a:ln w="19050">
            <a:solidFill>
              <a:srgbClr val="FFC000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6" name="矩形 175"/>
          <p:cNvSpPr/>
          <p:nvPr/>
        </p:nvSpPr>
        <p:spPr>
          <a:xfrm>
            <a:off x="3146416" y="3071816"/>
            <a:ext cx="917869" cy="138495"/>
          </a:xfrm>
          <a:prstGeom prst="rect">
            <a:avLst/>
          </a:prstGeom>
          <a:ln w="19050">
            <a:noFill/>
          </a:ln>
          <a:effectLst/>
        </p:spPr>
        <p:txBody>
          <a:bodyPr wrap="square" lIns="76197" tIns="38098" rIns="76197" bIns="38098">
            <a:spAutoFit/>
          </a:bodyPr>
          <a:lstStyle/>
          <a:p>
            <a:r>
              <a:rPr lang="ru-RU" altLang="en-US" sz="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Поливочный автомобиль</a:t>
            </a:r>
            <a:endParaRPr lang="ru-RU" altLang="en-US" sz="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仿宋_GB2312" pitchFamily="49" charset="-122"/>
              <a:cs typeface="Times New Roman" pitchFamily="18" charset="0"/>
            </a:endParaRPr>
          </a:p>
        </p:txBody>
      </p:sp>
      <p:sp>
        <p:nvSpPr>
          <p:cNvPr id="177" name="矩形 176"/>
          <p:cNvSpPr/>
          <p:nvPr/>
        </p:nvSpPr>
        <p:spPr>
          <a:xfrm>
            <a:off x="3143240" y="3714758"/>
            <a:ext cx="857256" cy="200051"/>
          </a:xfrm>
          <a:prstGeom prst="rect">
            <a:avLst/>
          </a:prstGeom>
          <a:ln w="19050">
            <a:noFill/>
          </a:ln>
          <a:effectLst/>
        </p:spPr>
        <p:txBody>
          <a:bodyPr wrap="square" lIns="76197" tIns="38098" rIns="76197" bIns="38098">
            <a:spAutoFit/>
          </a:bodyPr>
          <a:lstStyle/>
          <a:p>
            <a:r>
              <a:rPr lang="ru-RU" altLang="en-US" sz="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Транспортный автомобиль порошкового материала</a:t>
            </a:r>
            <a:endParaRPr lang="ru-RU" altLang="en-US" sz="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仿宋_GB2312" pitchFamily="49" charset="-122"/>
              <a:cs typeface="Times New Roman" pitchFamily="18" charset="0"/>
            </a:endParaRPr>
          </a:p>
        </p:txBody>
      </p:sp>
      <p:pic>
        <p:nvPicPr>
          <p:cNvPr id="178" name="Picture 1" descr="C:\Documents and Settings\Administrator\Application Data\Tencent\Users\960439837\QQ\WinTemp\RichOle\B{]QC[W`PEXMRLS)833Q0)1.jpg"/>
          <p:cNvPicPr>
            <a:picLocks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286116" y="2714625"/>
            <a:ext cx="468000" cy="360000"/>
          </a:xfrm>
          <a:prstGeom prst="rect">
            <a:avLst/>
          </a:prstGeom>
          <a:noFill/>
          <a:ln w="19050">
            <a:solidFill>
              <a:srgbClr val="00B0F0"/>
            </a:solidFill>
          </a:ln>
          <a:effectLst/>
        </p:spPr>
      </p:pic>
      <p:pic>
        <p:nvPicPr>
          <p:cNvPr id="179" name="Picture 2" descr="C:\Documents and Settings\Administrator\Application Data\Tencent\Users\960439837\QQ\WinTemp\RichOle\IDJ9FXDAVSU2M7EPDQUN7QW.jpg"/>
          <p:cNvPicPr>
            <a:picLocks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3286116" y="3321848"/>
            <a:ext cx="468000" cy="324000"/>
          </a:xfrm>
          <a:prstGeom prst="rect">
            <a:avLst/>
          </a:prstGeom>
          <a:noFill/>
          <a:ln w="19050">
            <a:solidFill>
              <a:srgbClr val="00B0F0"/>
            </a:solidFill>
          </a:ln>
          <a:effectLst/>
        </p:spPr>
      </p:pic>
      <p:pic>
        <p:nvPicPr>
          <p:cNvPr id="180" name="Picture 3" descr="C:\Documents and Settings\Administrator\Application Data\Tencent\Users\960439837\QQ\WinTemp\RichOle\1AIPXX~I)W$LHB6N94V`ETF.jpg"/>
          <p:cNvPicPr>
            <a:picLocks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3286116" y="3911215"/>
            <a:ext cx="468000" cy="360000"/>
          </a:xfrm>
          <a:prstGeom prst="rect">
            <a:avLst/>
          </a:prstGeom>
          <a:noFill/>
          <a:ln w="19050">
            <a:solidFill>
              <a:srgbClr val="00B0F0"/>
            </a:solidFill>
          </a:ln>
          <a:effectLst/>
        </p:spPr>
      </p:pic>
      <p:pic>
        <p:nvPicPr>
          <p:cNvPr id="189" name="Picture 2" descr="F:\市场推广资料\车型照片\大运车型照片\E系列轻量化6x2牵引车照片\DSC_0551.JPG"/>
          <p:cNvPicPr>
            <a:picLocks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3857622" y="3286129"/>
            <a:ext cx="468000" cy="360000"/>
          </a:xfrm>
          <a:prstGeom prst="rect">
            <a:avLst/>
          </a:prstGeom>
          <a:noFill/>
          <a:ln w="19050">
            <a:solidFill>
              <a:srgbClr val="FFC000"/>
            </a:solidFill>
          </a:ln>
          <a:effectLst/>
        </p:spPr>
      </p:pic>
      <p:sp>
        <p:nvSpPr>
          <p:cNvPr id="190" name="矩形 189"/>
          <p:cNvSpPr/>
          <p:nvPr/>
        </p:nvSpPr>
        <p:spPr>
          <a:xfrm>
            <a:off x="3929060" y="3643320"/>
            <a:ext cx="500066" cy="169273"/>
          </a:xfrm>
          <a:prstGeom prst="rect">
            <a:avLst/>
          </a:prstGeom>
          <a:ln w="19050">
            <a:noFill/>
          </a:ln>
          <a:effectLst/>
        </p:spPr>
        <p:txBody>
          <a:bodyPr wrap="square" lIns="76197" tIns="38098" rIns="76197" bIns="38098">
            <a:spAutoFit/>
          </a:bodyPr>
          <a:lstStyle/>
          <a:p>
            <a:pPr lvl="0"/>
            <a:r>
              <a:rPr lang="ru-RU" altLang="zh-CN" sz="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6x2</a:t>
            </a:r>
            <a:endParaRPr lang="ru-RU" altLang="en-US" sz="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仿宋_GB2312" pitchFamily="49" charset="-122"/>
              <a:cs typeface="Times New Roman" pitchFamily="18" charset="0"/>
            </a:endParaRPr>
          </a:p>
        </p:txBody>
      </p:sp>
      <p:pic>
        <p:nvPicPr>
          <p:cNvPr id="194" name="Picture 4" descr="Тяговая машина 4X2 (высокая верхушка)тяжелого грузовика Даюнь с мощностью 300л.с.(модель CGC4180) , предложение цены грузовика"/>
          <p:cNvPicPr>
            <a:picLocks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3857622" y="2714625"/>
            <a:ext cx="468000" cy="360000"/>
          </a:xfrm>
          <a:prstGeom prst="rect">
            <a:avLst/>
          </a:prstGeom>
          <a:noFill/>
          <a:ln w="19050">
            <a:solidFill>
              <a:srgbClr val="FFC000"/>
            </a:solidFill>
          </a:ln>
          <a:effectLst/>
        </p:spPr>
      </p:pic>
      <p:sp>
        <p:nvSpPr>
          <p:cNvPr id="195" name="矩形 194"/>
          <p:cNvSpPr/>
          <p:nvPr/>
        </p:nvSpPr>
        <p:spPr>
          <a:xfrm>
            <a:off x="3929060" y="3071816"/>
            <a:ext cx="642942" cy="169273"/>
          </a:xfrm>
          <a:prstGeom prst="rect">
            <a:avLst/>
          </a:prstGeom>
          <a:ln w="19050">
            <a:noFill/>
          </a:ln>
          <a:effectLst/>
        </p:spPr>
        <p:txBody>
          <a:bodyPr wrap="square" lIns="76197" tIns="38098" rIns="76197" bIns="38098">
            <a:spAutoFit/>
          </a:bodyPr>
          <a:lstStyle/>
          <a:p>
            <a:pPr lvl="0"/>
            <a:r>
              <a:rPr lang="ru-RU" altLang="zh-CN" sz="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4x2</a:t>
            </a:r>
            <a:endParaRPr lang="ru-RU" altLang="en-US" sz="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仿宋_GB2312" pitchFamily="49" charset="-122"/>
              <a:cs typeface="Times New Roman" pitchFamily="18" charset="0"/>
            </a:endParaRPr>
          </a:p>
        </p:txBody>
      </p:sp>
      <p:pic>
        <p:nvPicPr>
          <p:cNvPr id="198" name="Picture 5" descr="F:\市场推广资料\车型照片\大运车型照片\E系列轻量化6x4牵引车照片\DSC_0023.JPG"/>
          <p:cNvPicPr>
            <a:picLocks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3857620" y="3854824"/>
            <a:ext cx="468000" cy="360000"/>
          </a:xfrm>
          <a:prstGeom prst="rect">
            <a:avLst/>
          </a:prstGeom>
          <a:noFill/>
          <a:ln w="19050">
            <a:solidFill>
              <a:srgbClr val="FFC000"/>
            </a:solidFill>
          </a:ln>
          <a:effectLst/>
        </p:spPr>
      </p:pic>
      <p:sp>
        <p:nvSpPr>
          <p:cNvPr id="199" name="矩形 198"/>
          <p:cNvSpPr/>
          <p:nvPr/>
        </p:nvSpPr>
        <p:spPr>
          <a:xfrm>
            <a:off x="3929060" y="4286262"/>
            <a:ext cx="500066" cy="169273"/>
          </a:xfrm>
          <a:prstGeom prst="rect">
            <a:avLst/>
          </a:prstGeom>
          <a:ln w="19050">
            <a:noFill/>
          </a:ln>
          <a:effectLst/>
        </p:spPr>
        <p:txBody>
          <a:bodyPr wrap="square" lIns="76197" tIns="38098" rIns="76197" bIns="38098">
            <a:spAutoFit/>
          </a:bodyPr>
          <a:lstStyle/>
          <a:p>
            <a:pPr lvl="0"/>
            <a:r>
              <a:rPr lang="ru-RU" altLang="zh-CN" sz="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6x4</a:t>
            </a:r>
            <a:endParaRPr lang="ru-RU" altLang="en-US" sz="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仿宋_GB2312" pitchFamily="49" charset="-122"/>
              <a:cs typeface="Times New Roman" pitchFamily="18" charset="0"/>
            </a:endParaRPr>
          </a:p>
        </p:txBody>
      </p:sp>
      <p:pic>
        <p:nvPicPr>
          <p:cNvPr id="208" name="Picture 10"/>
          <p:cNvPicPr>
            <a:picLocks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4429124" y="2714626"/>
            <a:ext cx="468000" cy="360000"/>
          </a:xfrm>
          <a:prstGeom prst="rect">
            <a:avLst/>
          </a:prstGeom>
          <a:noFill/>
          <a:ln w="19050">
            <a:solidFill>
              <a:srgbClr val="FFC000"/>
            </a:solidFill>
            <a:miter lim="800000"/>
            <a:headEnd/>
            <a:tailEnd/>
          </a:ln>
          <a:effectLst/>
        </p:spPr>
      </p:pic>
      <p:cxnSp>
        <p:nvCxnSpPr>
          <p:cNvPr id="210" name="直接连接符 209"/>
          <p:cNvCxnSpPr/>
          <p:nvPr/>
        </p:nvCxnSpPr>
        <p:spPr bwMode="auto">
          <a:xfrm rot="5400000" flipH="1" flipV="1">
            <a:off x="6500816" y="2740821"/>
            <a:ext cx="0" cy="0"/>
          </a:xfrm>
          <a:prstGeom prst="line">
            <a:avLst/>
          </a:prstGeom>
          <a:ln w="19050">
            <a:solidFill>
              <a:srgbClr val="99FF66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3" name="矩形 212"/>
          <p:cNvSpPr/>
          <p:nvPr/>
        </p:nvSpPr>
        <p:spPr>
          <a:xfrm>
            <a:off x="4491747" y="3071816"/>
            <a:ext cx="437443" cy="169273"/>
          </a:xfrm>
          <a:prstGeom prst="rect">
            <a:avLst/>
          </a:prstGeom>
          <a:ln w="19050">
            <a:noFill/>
          </a:ln>
          <a:effectLst/>
        </p:spPr>
        <p:txBody>
          <a:bodyPr wrap="square" lIns="76197" tIns="38098" rIns="76197" bIns="38098">
            <a:spAutoFit/>
          </a:bodyPr>
          <a:lstStyle/>
          <a:p>
            <a:pPr lvl="0"/>
            <a:r>
              <a:rPr lang="ru-RU" altLang="zh-CN" sz="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8x4</a:t>
            </a:r>
            <a:endParaRPr lang="ru-RU" altLang="en-US" sz="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仿宋_GB2312" pitchFamily="49" charset="-122"/>
              <a:cs typeface="Times New Roman" pitchFamily="18" charset="0"/>
            </a:endParaRPr>
          </a:p>
        </p:txBody>
      </p:sp>
      <p:pic>
        <p:nvPicPr>
          <p:cNvPr id="220" name="Picture 1"/>
          <p:cNvPicPr>
            <a:picLocks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5000628" y="2714626"/>
            <a:ext cx="468000" cy="360000"/>
          </a:xfrm>
          <a:prstGeom prst="rect">
            <a:avLst/>
          </a:prstGeom>
          <a:noFill/>
          <a:ln w="19050">
            <a:solidFill>
              <a:srgbClr val="FFC000"/>
            </a:solidFill>
            <a:miter lim="800000"/>
            <a:headEnd/>
            <a:tailEnd/>
          </a:ln>
          <a:effectLst/>
        </p:spPr>
      </p:pic>
      <p:sp>
        <p:nvSpPr>
          <p:cNvPr id="224" name="矩形 223"/>
          <p:cNvSpPr/>
          <p:nvPr/>
        </p:nvSpPr>
        <p:spPr>
          <a:xfrm>
            <a:off x="5167055" y="3070690"/>
            <a:ext cx="405077" cy="169273"/>
          </a:xfrm>
          <a:prstGeom prst="rect">
            <a:avLst/>
          </a:prstGeom>
          <a:ln w="19050">
            <a:noFill/>
          </a:ln>
          <a:effectLst/>
        </p:spPr>
        <p:txBody>
          <a:bodyPr wrap="square" lIns="76197" tIns="38098" rIns="76197" bIns="38098">
            <a:spAutoFit/>
          </a:bodyPr>
          <a:lstStyle/>
          <a:p>
            <a:pPr lvl="0"/>
            <a:r>
              <a:rPr lang="ru-RU" altLang="zh-CN" sz="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8x4</a:t>
            </a:r>
            <a:endParaRPr lang="ru-RU" altLang="en-US" sz="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仿宋_GB2312" pitchFamily="49" charset="-122"/>
              <a:cs typeface="Times New Roman" pitchFamily="18" charset="0"/>
            </a:endParaRPr>
          </a:p>
        </p:txBody>
      </p:sp>
      <p:sp>
        <p:nvSpPr>
          <p:cNvPr id="227" name="TextBox 226"/>
          <p:cNvSpPr txBox="1"/>
          <p:nvPr/>
        </p:nvSpPr>
        <p:spPr>
          <a:xfrm>
            <a:off x="3143240" y="4286262"/>
            <a:ext cx="922751" cy="200051"/>
          </a:xfrm>
          <a:prstGeom prst="rect">
            <a:avLst/>
          </a:prstGeom>
          <a:noFill/>
          <a:ln w="19050">
            <a:noFill/>
          </a:ln>
          <a:effectLst/>
        </p:spPr>
        <p:txBody>
          <a:bodyPr wrap="square" lIns="76197" tIns="38098" rIns="76197" bIns="38098" rtlCol="0">
            <a:spAutoFit/>
          </a:bodyPr>
          <a:lstStyle/>
          <a:p>
            <a:r>
              <a:rPr lang="ru-RU" altLang="en-US" sz="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Транспортный автомобиль бетонного перемешивания</a:t>
            </a:r>
            <a:endParaRPr lang="ru-RU" altLang="en-US" sz="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9" name="TextBox 228"/>
          <p:cNvSpPr txBox="1"/>
          <p:nvPr/>
        </p:nvSpPr>
        <p:spPr>
          <a:xfrm>
            <a:off x="571473" y="803664"/>
            <a:ext cx="1428760" cy="538605"/>
          </a:xfrm>
          <a:prstGeom prst="rect">
            <a:avLst/>
          </a:prstGeom>
          <a:solidFill>
            <a:srgbClr val="92D050"/>
          </a:solidFill>
        </p:spPr>
        <p:txBody>
          <a:bodyPr wrap="square" lIns="76197" tIns="38098" rIns="76197" bIns="38098" rtlCol="0">
            <a:spAutoFit/>
          </a:bodyPr>
          <a:lstStyle/>
          <a:p>
            <a:r>
              <a:rPr lang="ru-RU" altLang="en-US" sz="1000" dirty="0" smtClean="0">
                <a:latin typeface="Times New Roman" pitchFamily="18" charset="0"/>
                <a:cs typeface="Times New Roman" pitchFamily="18" charset="0"/>
              </a:rPr>
              <a:t>Производственная линейка тяжелых грузовиков  Даюн</a:t>
            </a:r>
            <a:endParaRPr lang="ru-RU" altLang="en-US" sz="1000" dirty="0"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</p:txBody>
      </p:sp>
      <p:sp>
        <p:nvSpPr>
          <p:cNvPr id="231" name="矩形 230"/>
          <p:cNvSpPr/>
          <p:nvPr/>
        </p:nvSpPr>
        <p:spPr>
          <a:xfrm>
            <a:off x="1428728" y="4286262"/>
            <a:ext cx="467692" cy="169273"/>
          </a:xfrm>
          <a:prstGeom prst="rect">
            <a:avLst/>
          </a:prstGeom>
          <a:ln w="19050">
            <a:noFill/>
          </a:ln>
          <a:effectLst/>
        </p:spPr>
        <p:txBody>
          <a:bodyPr wrap="square" lIns="76197" tIns="38098" rIns="76197" bIns="38098">
            <a:spAutoFit/>
          </a:bodyPr>
          <a:lstStyle/>
          <a:p>
            <a:pPr lvl="0"/>
            <a:r>
              <a:rPr lang="ru-RU" altLang="zh-CN" sz="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8x4</a:t>
            </a:r>
            <a:endParaRPr lang="ru-RU" altLang="en-US" sz="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黑体" pitchFamily="2" charset="-122"/>
              <a:cs typeface="Times New Roman" pitchFamily="18" charset="0"/>
            </a:endParaRPr>
          </a:p>
        </p:txBody>
      </p:sp>
      <p:cxnSp>
        <p:nvCxnSpPr>
          <p:cNvPr id="144" name="直接连接符 143"/>
          <p:cNvCxnSpPr/>
          <p:nvPr/>
        </p:nvCxnSpPr>
        <p:spPr bwMode="auto">
          <a:xfrm>
            <a:off x="4357686" y="1366185"/>
            <a:ext cx="2928958" cy="0"/>
          </a:xfrm>
          <a:prstGeom prst="line">
            <a:avLst/>
          </a:prstGeom>
          <a:ln w="19050">
            <a:solidFill>
              <a:srgbClr val="00B0F0"/>
            </a:solidFill>
            <a:headEnd type="none" w="med" len="med"/>
            <a:tailEnd type="none" w="med" len="med"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8" name="直接连接符 157"/>
          <p:cNvCxnSpPr/>
          <p:nvPr/>
        </p:nvCxnSpPr>
        <p:spPr bwMode="auto">
          <a:xfrm>
            <a:off x="3571868" y="2018104"/>
            <a:ext cx="1143008" cy="0"/>
          </a:xfrm>
          <a:prstGeom prst="line">
            <a:avLst/>
          </a:prstGeom>
          <a:ln w="19050">
            <a:solidFill>
              <a:srgbClr val="FFC000"/>
            </a:solidFill>
            <a:headEnd type="none" w="med" len="med"/>
            <a:tailEnd type="none" w="med" len="med"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1" name="直接连接符 430"/>
          <p:cNvCxnSpPr/>
          <p:nvPr/>
        </p:nvCxnSpPr>
        <p:spPr bwMode="auto">
          <a:xfrm rot="5400000">
            <a:off x="2152035" y="2562823"/>
            <a:ext cx="125022" cy="0"/>
          </a:xfrm>
          <a:prstGeom prst="line">
            <a:avLst/>
          </a:prstGeom>
          <a:ln w="19050">
            <a:solidFill>
              <a:srgbClr val="00B0F0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0" name="直接连接符 469"/>
          <p:cNvCxnSpPr/>
          <p:nvPr/>
        </p:nvCxnSpPr>
        <p:spPr bwMode="auto">
          <a:xfrm rot="5400000">
            <a:off x="2803909" y="2339577"/>
            <a:ext cx="107158" cy="0"/>
          </a:xfrm>
          <a:prstGeom prst="line">
            <a:avLst/>
          </a:prstGeom>
          <a:ln w="19050">
            <a:solidFill>
              <a:srgbClr val="00B0F0"/>
            </a:solidFill>
            <a:headEnd type="none" w="med" len="med"/>
            <a:tailEnd type="none" w="med" len="med"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7" name="直接连接符 476"/>
          <p:cNvCxnSpPr/>
          <p:nvPr/>
        </p:nvCxnSpPr>
        <p:spPr bwMode="auto">
          <a:xfrm rot="5400000">
            <a:off x="2803909" y="2589609"/>
            <a:ext cx="107158" cy="0"/>
          </a:xfrm>
          <a:prstGeom prst="line">
            <a:avLst/>
          </a:prstGeom>
          <a:ln w="19050">
            <a:solidFill>
              <a:srgbClr val="00B0F0"/>
            </a:solidFill>
            <a:headEnd type="none" w="med" len="med"/>
            <a:tailEnd type="none" w="med" len="med"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8" name="直接连接符 477"/>
          <p:cNvCxnSpPr/>
          <p:nvPr/>
        </p:nvCxnSpPr>
        <p:spPr bwMode="auto">
          <a:xfrm>
            <a:off x="2571736" y="2643188"/>
            <a:ext cx="291706" cy="0"/>
          </a:xfrm>
          <a:prstGeom prst="line">
            <a:avLst/>
          </a:prstGeom>
          <a:ln w="19050">
            <a:solidFill>
              <a:srgbClr val="00B0F0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2" name="直接连接符 481"/>
          <p:cNvCxnSpPr/>
          <p:nvPr/>
        </p:nvCxnSpPr>
        <p:spPr bwMode="auto">
          <a:xfrm rot="5400000">
            <a:off x="3375413" y="2339577"/>
            <a:ext cx="107158" cy="0"/>
          </a:xfrm>
          <a:prstGeom prst="line">
            <a:avLst/>
          </a:prstGeom>
          <a:ln w="19050">
            <a:solidFill>
              <a:srgbClr val="00B0F0"/>
            </a:solidFill>
            <a:headEnd type="none" w="med" len="med"/>
            <a:tailEnd type="none" w="med" len="med"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5" name="直接连接符 484"/>
          <p:cNvCxnSpPr/>
          <p:nvPr/>
        </p:nvCxnSpPr>
        <p:spPr bwMode="auto">
          <a:xfrm rot="5400000">
            <a:off x="3375413" y="2589609"/>
            <a:ext cx="107158" cy="0"/>
          </a:xfrm>
          <a:prstGeom prst="line">
            <a:avLst/>
          </a:prstGeom>
          <a:ln w="19050">
            <a:solidFill>
              <a:srgbClr val="00B0F0"/>
            </a:solidFill>
            <a:headEnd type="none" w="med" len="med"/>
            <a:tailEnd type="none" w="med" len="med"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6" name="直接连接符 155"/>
          <p:cNvCxnSpPr/>
          <p:nvPr/>
        </p:nvCxnSpPr>
        <p:spPr bwMode="auto">
          <a:xfrm>
            <a:off x="3214678" y="2643188"/>
            <a:ext cx="214314" cy="0"/>
          </a:xfrm>
          <a:prstGeom prst="line">
            <a:avLst/>
          </a:prstGeom>
          <a:ln w="19050">
            <a:solidFill>
              <a:srgbClr val="00B0F0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8" name="直接连接符 167"/>
          <p:cNvCxnSpPr/>
          <p:nvPr/>
        </p:nvCxnSpPr>
        <p:spPr bwMode="auto">
          <a:xfrm>
            <a:off x="3214678" y="2928940"/>
            <a:ext cx="41672" cy="0"/>
          </a:xfrm>
          <a:prstGeom prst="line">
            <a:avLst/>
          </a:prstGeom>
          <a:ln w="19050">
            <a:solidFill>
              <a:srgbClr val="00B0F0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9" name="直接连接符 168"/>
          <p:cNvCxnSpPr/>
          <p:nvPr/>
        </p:nvCxnSpPr>
        <p:spPr bwMode="auto">
          <a:xfrm>
            <a:off x="3214678" y="3571882"/>
            <a:ext cx="41672" cy="0"/>
          </a:xfrm>
          <a:prstGeom prst="line">
            <a:avLst/>
          </a:prstGeom>
          <a:ln w="19050">
            <a:solidFill>
              <a:srgbClr val="00B0F0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3" name="直接连接符 182"/>
          <p:cNvCxnSpPr/>
          <p:nvPr/>
        </p:nvCxnSpPr>
        <p:spPr bwMode="auto">
          <a:xfrm rot="5400000">
            <a:off x="2464581" y="3393287"/>
            <a:ext cx="1500198" cy="1"/>
          </a:xfrm>
          <a:prstGeom prst="line">
            <a:avLst/>
          </a:prstGeom>
          <a:ln w="19050">
            <a:solidFill>
              <a:srgbClr val="00B0F0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84" name="直接连接符 183"/>
          <p:cNvCxnSpPr/>
          <p:nvPr/>
        </p:nvCxnSpPr>
        <p:spPr bwMode="auto">
          <a:xfrm>
            <a:off x="3214679" y="4143386"/>
            <a:ext cx="71437" cy="0"/>
          </a:xfrm>
          <a:prstGeom prst="line">
            <a:avLst/>
          </a:prstGeom>
          <a:ln w="19050">
            <a:solidFill>
              <a:srgbClr val="00B0F0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6" name="直接连接符 185"/>
          <p:cNvCxnSpPr/>
          <p:nvPr/>
        </p:nvCxnSpPr>
        <p:spPr bwMode="auto">
          <a:xfrm flipV="1">
            <a:off x="4071934" y="2285998"/>
            <a:ext cx="1214446" cy="23827"/>
          </a:xfrm>
          <a:prstGeom prst="line">
            <a:avLst/>
          </a:prstGeom>
          <a:ln w="19050">
            <a:solidFill>
              <a:srgbClr val="FFC000"/>
            </a:solidFill>
            <a:headEnd type="none" w="med" len="med"/>
            <a:tailEnd type="none" w="med" len="med"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3" name="直接连接符 202"/>
          <p:cNvCxnSpPr/>
          <p:nvPr/>
        </p:nvCxnSpPr>
        <p:spPr bwMode="auto">
          <a:xfrm rot="5400000">
            <a:off x="4000496" y="2357436"/>
            <a:ext cx="142876" cy="0"/>
          </a:xfrm>
          <a:prstGeom prst="line">
            <a:avLst/>
          </a:prstGeom>
          <a:ln w="19050">
            <a:solidFill>
              <a:srgbClr val="FFC000"/>
            </a:solidFill>
            <a:headEnd type="none" w="med" len="med"/>
            <a:tailEnd type="none" w="med" len="med"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4" name="直接连接符 203"/>
          <p:cNvCxnSpPr/>
          <p:nvPr/>
        </p:nvCxnSpPr>
        <p:spPr bwMode="auto">
          <a:xfrm rot="5400000">
            <a:off x="4018355" y="2589609"/>
            <a:ext cx="107158" cy="0"/>
          </a:xfrm>
          <a:prstGeom prst="line">
            <a:avLst/>
          </a:prstGeom>
          <a:ln w="19050">
            <a:solidFill>
              <a:srgbClr val="FFC000"/>
            </a:solidFill>
            <a:headEnd type="none" w="med" len="med"/>
            <a:tailEnd type="none" w="med" len="med"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" name="直接连接符 204"/>
          <p:cNvCxnSpPr/>
          <p:nvPr/>
        </p:nvCxnSpPr>
        <p:spPr bwMode="auto">
          <a:xfrm rot="5400000">
            <a:off x="4661297" y="2339577"/>
            <a:ext cx="107158" cy="0"/>
          </a:xfrm>
          <a:prstGeom prst="line">
            <a:avLst/>
          </a:prstGeom>
          <a:ln w="19050">
            <a:solidFill>
              <a:srgbClr val="FFC000"/>
            </a:solidFill>
            <a:headEnd type="none" w="med" len="med"/>
            <a:tailEnd type="none" w="med" len="med"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6" name="直接连接符 205"/>
          <p:cNvCxnSpPr/>
          <p:nvPr/>
        </p:nvCxnSpPr>
        <p:spPr bwMode="auto">
          <a:xfrm rot="5400000">
            <a:off x="5232801" y="2339577"/>
            <a:ext cx="107158" cy="0"/>
          </a:xfrm>
          <a:prstGeom prst="line">
            <a:avLst/>
          </a:prstGeom>
          <a:ln w="19050">
            <a:solidFill>
              <a:srgbClr val="FFC000"/>
            </a:solidFill>
            <a:headEnd type="none" w="med" len="med"/>
            <a:tailEnd type="none" w="med" len="med"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7" name="直接连接符 206"/>
          <p:cNvCxnSpPr/>
          <p:nvPr/>
        </p:nvCxnSpPr>
        <p:spPr bwMode="auto">
          <a:xfrm>
            <a:off x="3786184" y="2643188"/>
            <a:ext cx="285750" cy="0"/>
          </a:xfrm>
          <a:prstGeom prst="line">
            <a:avLst/>
          </a:prstGeom>
          <a:ln w="19050">
            <a:solidFill>
              <a:srgbClr val="FFC000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4" name="直接连接符 213"/>
          <p:cNvCxnSpPr/>
          <p:nvPr/>
        </p:nvCxnSpPr>
        <p:spPr bwMode="auto">
          <a:xfrm rot="5400000">
            <a:off x="3036084" y="3393287"/>
            <a:ext cx="1500198" cy="1"/>
          </a:xfrm>
          <a:prstGeom prst="line">
            <a:avLst/>
          </a:prstGeom>
          <a:ln w="19050">
            <a:solidFill>
              <a:srgbClr val="FFC000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17" name="直接连接符 216"/>
          <p:cNvCxnSpPr/>
          <p:nvPr/>
        </p:nvCxnSpPr>
        <p:spPr bwMode="auto">
          <a:xfrm rot="5400000">
            <a:off x="4661297" y="2625329"/>
            <a:ext cx="107158" cy="0"/>
          </a:xfrm>
          <a:prstGeom prst="line">
            <a:avLst/>
          </a:prstGeom>
          <a:ln w="19050">
            <a:solidFill>
              <a:srgbClr val="FFC000"/>
            </a:solidFill>
            <a:headEnd type="none" w="med" len="med"/>
            <a:tailEnd type="none" w="med" len="med"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0" name="直接连接符 239"/>
          <p:cNvCxnSpPr/>
          <p:nvPr/>
        </p:nvCxnSpPr>
        <p:spPr bwMode="auto">
          <a:xfrm rot="5400000">
            <a:off x="5232801" y="2661047"/>
            <a:ext cx="107158" cy="0"/>
          </a:xfrm>
          <a:prstGeom prst="line">
            <a:avLst/>
          </a:prstGeom>
          <a:ln w="19050">
            <a:solidFill>
              <a:srgbClr val="FFC000"/>
            </a:solidFill>
            <a:headEnd type="none" w="med" len="med"/>
            <a:tailEnd type="none" w="med" len="med"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1" name="直接连接符 240"/>
          <p:cNvCxnSpPr/>
          <p:nvPr/>
        </p:nvCxnSpPr>
        <p:spPr bwMode="auto">
          <a:xfrm rot="5400000">
            <a:off x="4661297" y="2268139"/>
            <a:ext cx="107158" cy="0"/>
          </a:xfrm>
          <a:prstGeom prst="line">
            <a:avLst/>
          </a:prstGeom>
          <a:ln w="19050">
            <a:solidFill>
              <a:srgbClr val="FFC000"/>
            </a:solidFill>
            <a:headEnd type="none" w="med" len="med"/>
            <a:tailEnd type="none" w="med" len="med"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4" name="TextBox 253"/>
          <p:cNvSpPr txBox="1"/>
          <p:nvPr/>
        </p:nvSpPr>
        <p:spPr>
          <a:xfrm>
            <a:off x="1857356" y="1428742"/>
            <a:ext cx="785818" cy="276999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ru-RU" altLang="en-US" sz="600" dirty="0" smtClean="0">
                <a:latin typeface="Times New Roman" pitchFamily="18" charset="0"/>
                <a:cs typeface="Times New Roman" pitchFamily="18" charset="0"/>
              </a:rPr>
              <a:t>Дизельный автомобиль</a:t>
            </a:r>
            <a:endParaRPr lang="ru-RU" altLang="en-US" sz="600" dirty="0">
              <a:latin typeface="Times New Roman" pitchFamily="18" charset="0"/>
              <a:ea typeface="仿宋_GB2312" pitchFamily="49" charset="-122"/>
              <a:cs typeface="Times New Roman" pitchFamily="18" charset="0"/>
            </a:endParaRPr>
          </a:p>
        </p:txBody>
      </p:sp>
      <p:cxnSp>
        <p:nvCxnSpPr>
          <p:cNvPr id="257" name="直接连接符 256"/>
          <p:cNvCxnSpPr/>
          <p:nvPr/>
        </p:nvCxnSpPr>
        <p:spPr bwMode="auto">
          <a:xfrm rot="5400000" flipH="1" flipV="1">
            <a:off x="2107390" y="1678775"/>
            <a:ext cx="71438" cy="0"/>
          </a:xfrm>
          <a:prstGeom prst="line">
            <a:avLst/>
          </a:prstGeom>
          <a:ln w="19050">
            <a:solidFill>
              <a:srgbClr val="92D050"/>
            </a:solidFill>
            <a:headEnd type="none" w="med" len="med"/>
            <a:tailEnd type="none" w="med" len="med"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9" name="直接连接符 258"/>
          <p:cNvCxnSpPr/>
          <p:nvPr/>
        </p:nvCxnSpPr>
        <p:spPr bwMode="auto">
          <a:xfrm>
            <a:off x="714348" y="1714494"/>
            <a:ext cx="2857520" cy="0"/>
          </a:xfrm>
          <a:prstGeom prst="line">
            <a:avLst/>
          </a:prstGeom>
          <a:ln w="19050">
            <a:solidFill>
              <a:srgbClr val="92D050"/>
            </a:solidFill>
            <a:headEnd type="none" w="med" len="med"/>
            <a:tailEnd type="none" w="med" len="med"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3" name="直接连接符 262"/>
          <p:cNvCxnSpPr/>
          <p:nvPr/>
        </p:nvCxnSpPr>
        <p:spPr bwMode="auto">
          <a:xfrm rot="5400000" flipH="1" flipV="1">
            <a:off x="678629" y="1750213"/>
            <a:ext cx="71438" cy="0"/>
          </a:xfrm>
          <a:prstGeom prst="line">
            <a:avLst/>
          </a:prstGeom>
          <a:ln w="19050">
            <a:solidFill>
              <a:srgbClr val="92D050"/>
            </a:solidFill>
            <a:headEnd type="none" w="med" len="med"/>
            <a:tailEnd type="none" w="med" len="med"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4" name="直接连接符 263"/>
          <p:cNvCxnSpPr/>
          <p:nvPr/>
        </p:nvCxnSpPr>
        <p:spPr bwMode="auto">
          <a:xfrm rot="5400000" flipH="1" flipV="1">
            <a:off x="3536149" y="1750213"/>
            <a:ext cx="71438" cy="0"/>
          </a:xfrm>
          <a:prstGeom prst="line">
            <a:avLst/>
          </a:prstGeom>
          <a:ln w="19050">
            <a:solidFill>
              <a:srgbClr val="92D050"/>
            </a:solidFill>
            <a:headEnd type="none" w="med" len="med"/>
            <a:tailEnd type="none" w="med" len="med"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9" name="TextBox 268"/>
          <p:cNvSpPr txBox="1"/>
          <p:nvPr/>
        </p:nvSpPr>
        <p:spPr>
          <a:xfrm>
            <a:off x="7000892" y="1428742"/>
            <a:ext cx="785818" cy="276999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ru-RU" altLang="en-US" sz="600" dirty="0" smtClean="0">
                <a:latin typeface="Times New Roman" pitchFamily="18" charset="0"/>
                <a:cs typeface="Times New Roman" pitchFamily="18" charset="0"/>
              </a:rPr>
              <a:t>Автомобиль на газе</a:t>
            </a:r>
            <a:endParaRPr lang="ru-RU" altLang="en-US" sz="600" dirty="0">
              <a:latin typeface="Times New Roman" pitchFamily="18" charset="0"/>
              <a:ea typeface="仿宋_GB2312" pitchFamily="49" charset="-122"/>
              <a:cs typeface="Times New Roman" pitchFamily="18" charset="0"/>
            </a:endParaRPr>
          </a:p>
        </p:txBody>
      </p:sp>
      <p:cxnSp>
        <p:nvCxnSpPr>
          <p:cNvPr id="270" name="直接连接符 269"/>
          <p:cNvCxnSpPr/>
          <p:nvPr/>
        </p:nvCxnSpPr>
        <p:spPr bwMode="auto">
          <a:xfrm rot="5400000" flipH="1" flipV="1">
            <a:off x="7250925" y="1678775"/>
            <a:ext cx="71438" cy="0"/>
          </a:xfrm>
          <a:prstGeom prst="line">
            <a:avLst/>
          </a:prstGeom>
          <a:ln w="19050">
            <a:solidFill>
              <a:srgbClr val="92D050"/>
            </a:solidFill>
            <a:headEnd type="none" w="med" len="med"/>
            <a:tailEnd type="none" w="med" len="med"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8" name="直接连接符 277"/>
          <p:cNvCxnSpPr/>
          <p:nvPr/>
        </p:nvCxnSpPr>
        <p:spPr bwMode="auto">
          <a:xfrm rot="5400000">
            <a:off x="6393669" y="1758970"/>
            <a:ext cx="71438" cy="0"/>
          </a:xfrm>
          <a:prstGeom prst="line">
            <a:avLst/>
          </a:prstGeom>
          <a:ln w="19050">
            <a:solidFill>
              <a:srgbClr val="99FF66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9" name="直接连接符 278"/>
          <p:cNvCxnSpPr/>
          <p:nvPr/>
        </p:nvCxnSpPr>
        <p:spPr bwMode="auto">
          <a:xfrm rot="5400000">
            <a:off x="8036742" y="1758969"/>
            <a:ext cx="71438" cy="0"/>
          </a:xfrm>
          <a:prstGeom prst="line">
            <a:avLst/>
          </a:prstGeom>
          <a:ln w="19050">
            <a:solidFill>
              <a:srgbClr val="00FFFF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0" name="直接连接符 279"/>
          <p:cNvCxnSpPr/>
          <p:nvPr/>
        </p:nvCxnSpPr>
        <p:spPr bwMode="auto">
          <a:xfrm>
            <a:off x="6429388" y="1723251"/>
            <a:ext cx="857256" cy="0"/>
          </a:xfrm>
          <a:prstGeom prst="line">
            <a:avLst/>
          </a:prstGeom>
          <a:ln w="19050">
            <a:solidFill>
              <a:srgbClr val="99FF66"/>
            </a:solidFill>
            <a:headEnd type="none" w="med" len="med"/>
            <a:tailEnd type="none" w="med" len="med"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4" name="TextBox 283"/>
          <p:cNvSpPr txBox="1"/>
          <p:nvPr/>
        </p:nvSpPr>
        <p:spPr>
          <a:xfrm>
            <a:off x="6286512" y="1785932"/>
            <a:ext cx="571504" cy="169273"/>
          </a:xfrm>
          <a:prstGeom prst="rect">
            <a:avLst/>
          </a:prstGeom>
          <a:noFill/>
          <a:ln w="19050"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wrap="square" lIns="76197" tIns="38098" rIns="76197" bIns="38098" rtlCol="0">
            <a:spAutoFit/>
          </a:bodyPr>
          <a:lstStyle/>
          <a:p>
            <a:r>
              <a:rPr lang="ru-RU" altLang="zh-CN" sz="600" dirty="0" smtClean="0">
                <a:latin typeface="Times New Roman" pitchFamily="18" charset="0"/>
                <a:cs typeface="Times New Roman" pitchFamily="18" charset="0"/>
              </a:rPr>
              <a:t>LNG</a:t>
            </a:r>
            <a:endParaRPr lang="ru-RU" altLang="en-US" sz="600" dirty="0">
              <a:latin typeface="Times New Roman" pitchFamily="18" charset="0"/>
              <a:ea typeface="仿宋_GB2312" pitchFamily="49" charset="-122"/>
              <a:cs typeface="Times New Roman" pitchFamily="18" charset="0"/>
            </a:endParaRPr>
          </a:p>
        </p:txBody>
      </p:sp>
      <p:sp>
        <p:nvSpPr>
          <p:cNvPr id="285" name="TextBox 284"/>
          <p:cNvSpPr txBox="1"/>
          <p:nvPr/>
        </p:nvSpPr>
        <p:spPr>
          <a:xfrm>
            <a:off x="7858148" y="1794689"/>
            <a:ext cx="571504" cy="169273"/>
          </a:xfrm>
          <a:prstGeom prst="rect">
            <a:avLst/>
          </a:prstGeom>
          <a:noFill/>
          <a:ln w="19050"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wrap="square" lIns="76197" tIns="38098" rIns="76197" bIns="38098" rtlCol="0">
            <a:spAutoFit/>
          </a:bodyPr>
          <a:lstStyle/>
          <a:p>
            <a:r>
              <a:rPr lang="ru-RU" altLang="zh-CN" sz="600" dirty="0" smtClean="0">
                <a:latin typeface="Times New Roman" pitchFamily="18" charset="0"/>
                <a:cs typeface="Times New Roman" pitchFamily="18" charset="0"/>
              </a:rPr>
              <a:t>CNG</a:t>
            </a:r>
            <a:endParaRPr lang="ru-RU" altLang="en-US" sz="600" dirty="0">
              <a:latin typeface="Times New Roman" pitchFamily="18" charset="0"/>
              <a:ea typeface="仿宋_GB2312" pitchFamily="49" charset="-122"/>
              <a:cs typeface="Times New Roman" pitchFamily="18" charset="0"/>
            </a:endParaRPr>
          </a:p>
        </p:txBody>
      </p:sp>
      <p:cxnSp>
        <p:nvCxnSpPr>
          <p:cNvPr id="286" name="直接连接符 285"/>
          <p:cNvCxnSpPr/>
          <p:nvPr/>
        </p:nvCxnSpPr>
        <p:spPr bwMode="auto">
          <a:xfrm rot="5400000">
            <a:off x="6393669" y="2035965"/>
            <a:ext cx="71438" cy="0"/>
          </a:xfrm>
          <a:prstGeom prst="line">
            <a:avLst/>
          </a:prstGeom>
          <a:ln w="19050">
            <a:solidFill>
              <a:srgbClr val="99FF66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9" name="直接连接符 288"/>
          <p:cNvCxnSpPr>
            <a:endCxn id="298" idx="0"/>
          </p:cNvCxnSpPr>
          <p:nvPr/>
        </p:nvCxnSpPr>
        <p:spPr bwMode="auto">
          <a:xfrm>
            <a:off x="6000760" y="2081208"/>
            <a:ext cx="1000132" cy="0"/>
          </a:xfrm>
          <a:prstGeom prst="line">
            <a:avLst/>
          </a:prstGeom>
          <a:ln w="19050">
            <a:solidFill>
              <a:srgbClr val="99FF66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0" name="直接连接符 289"/>
          <p:cNvCxnSpPr/>
          <p:nvPr/>
        </p:nvCxnSpPr>
        <p:spPr bwMode="auto">
          <a:xfrm rot="5400000">
            <a:off x="6965173" y="2107402"/>
            <a:ext cx="71438" cy="0"/>
          </a:xfrm>
          <a:prstGeom prst="line">
            <a:avLst/>
          </a:prstGeom>
          <a:ln w="19050">
            <a:solidFill>
              <a:srgbClr val="99FF66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1" name="直接连接符 290"/>
          <p:cNvCxnSpPr/>
          <p:nvPr/>
        </p:nvCxnSpPr>
        <p:spPr bwMode="auto">
          <a:xfrm rot="5400000">
            <a:off x="5965041" y="2107403"/>
            <a:ext cx="71438" cy="0"/>
          </a:xfrm>
          <a:prstGeom prst="line">
            <a:avLst/>
          </a:prstGeom>
          <a:ln w="19050">
            <a:solidFill>
              <a:srgbClr val="99FF66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3" name="直接连接符 292"/>
          <p:cNvCxnSpPr/>
          <p:nvPr/>
        </p:nvCxnSpPr>
        <p:spPr bwMode="auto">
          <a:xfrm rot="5400000">
            <a:off x="8036743" y="2035965"/>
            <a:ext cx="71438" cy="0"/>
          </a:xfrm>
          <a:prstGeom prst="line">
            <a:avLst/>
          </a:prstGeom>
          <a:ln w="19050">
            <a:solidFill>
              <a:srgbClr val="00FFFF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4" name="直接连接符 293"/>
          <p:cNvCxnSpPr>
            <a:endCxn id="356" idx="0"/>
          </p:cNvCxnSpPr>
          <p:nvPr/>
        </p:nvCxnSpPr>
        <p:spPr bwMode="auto">
          <a:xfrm>
            <a:off x="7643834" y="2071684"/>
            <a:ext cx="1000132" cy="0"/>
          </a:xfrm>
          <a:prstGeom prst="line">
            <a:avLst/>
          </a:prstGeom>
          <a:ln w="19050">
            <a:solidFill>
              <a:srgbClr val="00FFFF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5" name="直接连接符 294"/>
          <p:cNvCxnSpPr/>
          <p:nvPr/>
        </p:nvCxnSpPr>
        <p:spPr bwMode="auto">
          <a:xfrm rot="5400000">
            <a:off x="8608247" y="2107402"/>
            <a:ext cx="71438" cy="0"/>
          </a:xfrm>
          <a:prstGeom prst="line">
            <a:avLst/>
          </a:prstGeom>
          <a:ln w="19050">
            <a:solidFill>
              <a:srgbClr val="00FFFF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6" name="直接连接符 295"/>
          <p:cNvCxnSpPr/>
          <p:nvPr/>
        </p:nvCxnSpPr>
        <p:spPr bwMode="auto">
          <a:xfrm rot="5400000">
            <a:off x="7608115" y="2107403"/>
            <a:ext cx="71438" cy="0"/>
          </a:xfrm>
          <a:prstGeom prst="line">
            <a:avLst/>
          </a:prstGeom>
          <a:ln w="19050">
            <a:solidFill>
              <a:srgbClr val="00FFFF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7" name="TextBox 296"/>
          <p:cNvSpPr txBox="1"/>
          <p:nvPr/>
        </p:nvSpPr>
        <p:spPr>
          <a:xfrm>
            <a:off x="5857884" y="2081208"/>
            <a:ext cx="500066" cy="169273"/>
          </a:xfrm>
          <a:prstGeom prst="rect">
            <a:avLst/>
          </a:prstGeom>
          <a:noFill/>
          <a:ln w="19050"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wrap="square" lIns="76197" tIns="38098" rIns="76197" bIns="38098" rtlCol="0">
            <a:spAutoFit/>
          </a:bodyPr>
          <a:lstStyle/>
          <a:p>
            <a:r>
              <a:rPr lang="ru-RU" altLang="zh-CN" sz="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N8C</a:t>
            </a:r>
            <a:endParaRPr lang="ru-RU" altLang="en-US" sz="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仿宋_GB2312" pitchFamily="49" charset="-122"/>
              <a:cs typeface="Times New Roman" pitchFamily="18" charset="0"/>
            </a:endParaRPr>
          </a:p>
        </p:txBody>
      </p:sp>
      <p:sp>
        <p:nvSpPr>
          <p:cNvPr id="298" name="TextBox 297"/>
          <p:cNvSpPr txBox="1"/>
          <p:nvPr/>
        </p:nvSpPr>
        <p:spPr>
          <a:xfrm>
            <a:off x="6715140" y="2081208"/>
            <a:ext cx="571504" cy="169273"/>
          </a:xfrm>
          <a:prstGeom prst="rect">
            <a:avLst/>
          </a:prstGeom>
          <a:noFill/>
          <a:ln w="19050"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wrap="square" lIns="76197" tIns="38098" rIns="76197" bIns="38098" rtlCol="0">
            <a:spAutoFit/>
          </a:bodyPr>
          <a:lstStyle/>
          <a:p>
            <a:r>
              <a:rPr lang="ru-RU" altLang="zh-CN" sz="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N8E</a:t>
            </a:r>
            <a:endParaRPr lang="ru-RU" altLang="en-US" sz="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仿宋_GB2312" pitchFamily="49" charset="-122"/>
              <a:cs typeface="Times New Roman" pitchFamily="18" charset="0"/>
            </a:endParaRPr>
          </a:p>
        </p:txBody>
      </p:sp>
      <p:cxnSp>
        <p:nvCxnSpPr>
          <p:cNvPr id="304" name="直接连接符 303"/>
          <p:cNvCxnSpPr/>
          <p:nvPr/>
        </p:nvCxnSpPr>
        <p:spPr bwMode="auto">
          <a:xfrm>
            <a:off x="5750727" y="2357436"/>
            <a:ext cx="607223" cy="0"/>
          </a:xfrm>
          <a:prstGeom prst="line">
            <a:avLst/>
          </a:prstGeom>
          <a:ln w="19050">
            <a:solidFill>
              <a:srgbClr val="99FF66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5" name="直接连接符 304"/>
          <p:cNvCxnSpPr/>
          <p:nvPr/>
        </p:nvCxnSpPr>
        <p:spPr bwMode="auto">
          <a:xfrm rot="5400000">
            <a:off x="5750727" y="2393155"/>
            <a:ext cx="71438" cy="0"/>
          </a:xfrm>
          <a:prstGeom prst="line">
            <a:avLst/>
          </a:prstGeom>
          <a:ln w="19050">
            <a:solidFill>
              <a:srgbClr val="99FF66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6" name="直接连接符 305"/>
          <p:cNvCxnSpPr/>
          <p:nvPr/>
        </p:nvCxnSpPr>
        <p:spPr bwMode="auto">
          <a:xfrm rot="5400000">
            <a:off x="6322231" y="2393155"/>
            <a:ext cx="71438" cy="0"/>
          </a:xfrm>
          <a:prstGeom prst="line">
            <a:avLst/>
          </a:prstGeom>
          <a:ln w="19050">
            <a:solidFill>
              <a:srgbClr val="99FF66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8" name="直接连接符 307"/>
          <p:cNvCxnSpPr/>
          <p:nvPr/>
        </p:nvCxnSpPr>
        <p:spPr bwMode="auto">
          <a:xfrm rot="5400000">
            <a:off x="6000760" y="2321717"/>
            <a:ext cx="71438" cy="0"/>
          </a:xfrm>
          <a:prstGeom prst="line">
            <a:avLst/>
          </a:prstGeom>
          <a:ln w="19050">
            <a:solidFill>
              <a:srgbClr val="99FF66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9" name="TextBox 308"/>
          <p:cNvSpPr txBox="1"/>
          <p:nvPr/>
        </p:nvSpPr>
        <p:spPr>
          <a:xfrm>
            <a:off x="5500694" y="2357436"/>
            <a:ext cx="571503" cy="261606"/>
          </a:xfrm>
          <a:prstGeom prst="rect">
            <a:avLst/>
          </a:prstGeom>
          <a:noFill/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76197" tIns="38098" rIns="76197" bIns="38098" rtlCol="0">
            <a:spAutoFit/>
          </a:bodyPr>
          <a:lstStyle/>
          <a:p>
            <a:r>
              <a:rPr lang="ru-RU" altLang="en-US" sz="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Тяговая машина</a:t>
            </a:r>
            <a:endParaRPr lang="ru-RU" altLang="en-US" sz="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仿宋_GB2312" pitchFamily="49" charset="-122"/>
              <a:cs typeface="Times New Roman" pitchFamily="18" charset="0"/>
            </a:endParaRPr>
          </a:p>
        </p:txBody>
      </p:sp>
      <p:sp>
        <p:nvSpPr>
          <p:cNvPr id="310" name="TextBox 309"/>
          <p:cNvSpPr txBox="1"/>
          <p:nvPr/>
        </p:nvSpPr>
        <p:spPr>
          <a:xfrm>
            <a:off x="6072198" y="2357436"/>
            <a:ext cx="500066" cy="169273"/>
          </a:xfrm>
          <a:prstGeom prst="rect">
            <a:avLst/>
          </a:prstGeom>
          <a:noFill/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76197" tIns="38098" rIns="76197" bIns="38098" rtlCol="0">
            <a:spAutoFit/>
          </a:bodyPr>
          <a:lstStyle/>
          <a:p>
            <a:r>
              <a:rPr lang="ru-RU" altLang="en-US" sz="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Самовал</a:t>
            </a:r>
            <a:endParaRPr lang="ru-RU" altLang="en-US" sz="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仿宋_GB2312" pitchFamily="49" charset="-122"/>
              <a:cs typeface="Times New Roman" pitchFamily="18" charset="0"/>
            </a:endParaRPr>
          </a:p>
        </p:txBody>
      </p:sp>
      <p:cxnSp>
        <p:nvCxnSpPr>
          <p:cNvPr id="311" name="直接连接符 310"/>
          <p:cNvCxnSpPr/>
          <p:nvPr/>
        </p:nvCxnSpPr>
        <p:spPr bwMode="auto">
          <a:xfrm rot="5400000">
            <a:off x="5750719" y="2607469"/>
            <a:ext cx="71438" cy="0"/>
          </a:xfrm>
          <a:prstGeom prst="line">
            <a:avLst/>
          </a:prstGeom>
          <a:ln w="19050">
            <a:solidFill>
              <a:srgbClr val="99FF66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4" name="直接连接符 313"/>
          <p:cNvCxnSpPr/>
          <p:nvPr/>
        </p:nvCxnSpPr>
        <p:spPr bwMode="auto">
          <a:xfrm>
            <a:off x="5786439" y="2634430"/>
            <a:ext cx="285759" cy="0"/>
          </a:xfrm>
          <a:prstGeom prst="line">
            <a:avLst/>
          </a:prstGeom>
          <a:ln w="19050">
            <a:solidFill>
              <a:srgbClr val="99FF66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5842" name="Picture 2"/>
          <p:cNvPicPr>
            <a:picLocks noChangeArrowheads="1"/>
          </p:cNvPicPr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5554011" y="2714626"/>
            <a:ext cx="468000" cy="360000"/>
          </a:xfrm>
          <a:prstGeom prst="rect">
            <a:avLst/>
          </a:prstGeom>
          <a:noFill/>
          <a:ln w="19050">
            <a:solidFill>
              <a:srgbClr val="33CC33"/>
            </a:solidFill>
            <a:miter lim="800000"/>
            <a:headEnd/>
            <a:tailEnd/>
          </a:ln>
        </p:spPr>
      </p:pic>
      <p:cxnSp>
        <p:nvCxnSpPr>
          <p:cNvPr id="327" name="直接连接符 326"/>
          <p:cNvCxnSpPr/>
          <p:nvPr/>
        </p:nvCxnSpPr>
        <p:spPr bwMode="auto">
          <a:xfrm rot="5400000">
            <a:off x="5643570" y="3071816"/>
            <a:ext cx="857256" cy="0"/>
          </a:xfrm>
          <a:prstGeom prst="line">
            <a:avLst/>
          </a:prstGeom>
          <a:ln w="19050">
            <a:solidFill>
              <a:srgbClr val="99FF66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1" name="矩形 330"/>
          <p:cNvSpPr/>
          <p:nvPr/>
        </p:nvSpPr>
        <p:spPr>
          <a:xfrm>
            <a:off x="5667121" y="3070690"/>
            <a:ext cx="405077" cy="169273"/>
          </a:xfrm>
          <a:prstGeom prst="rect">
            <a:avLst/>
          </a:prstGeom>
          <a:ln w="19050">
            <a:noFill/>
          </a:ln>
          <a:effectLst/>
        </p:spPr>
        <p:txBody>
          <a:bodyPr wrap="square" lIns="76197" tIns="38098" rIns="76197" bIns="38098">
            <a:spAutoFit/>
          </a:bodyPr>
          <a:lstStyle/>
          <a:p>
            <a:pPr lvl="0"/>
            <a:r>
              <a:rPr lang="ru-RU" altLang="zh-CN" sz="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6x2</a:t>
            </a:r>
            <a:endParaRPr lang="ru-RU" altLang="en-US" sz="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仿宋_GB2312" pitchFamily="49" charset="-122"/>
              <a:cs typeface="Times New Roman" pitchFamily="18" charset="0"/>
            </a:endParaRPr>
          </a:p>
        </p:txBody>
      </p:sp>
      <p:pic>
        <p:nvPicPr>
          <p:cNvPr id="35843" name="Picture 3"/>
          <p:cNvPicPr>
            <a:picLocks noChangeArrowheads="1"/>
          </p:cNvPicPr>
          <p:nvPr/>
        </p:nvPicPr>
        <p:blipFill>
          <a:blip r:embed="rId25" cstate="print"/>
          <a:srcRect/>
          <a:stretch>
            <a:fillRect/>
          </a:stretch>
        </p:blipFill>
        <p:spPr bwMode="auto">
          <a:xfrm>
            <a:off x="5554011" y="3248034"/>
            <a:ext cx="468000" cy="360000"/>
          </a:xfrm>
          <a:prstGeom prst="rect">
            <a:avLst/>
          </a:prstGeom>
          <a:noFill/>
          <a:ln w="19050">
            <a:solidFill>
              <a:srgbClr val="33CC33"/>
            </a:solidFill>
            <a:miter lim="800000"/>
            <a:headEnd/>
            <a:tailEnd/>
          </a:ln>
        </p:spPr>
      </p:pic>
      <p:sp>
        <p:nvSpPr>
          <p:cNvPr id="333" name="矩形 332"/>
          <p:cNvSpPr/>
          <p:nvPr/>
        </p:nvSpPr>
        <p:spPr>
          <a:xfrm>
            <a:off x="5667121" y="3570756"/>
            <a:ext cx="405077" cy="169273"/>
          </a:xfrm>
          <a:prstGeom prst="rect">
            <a:avLst/>
          </a:prstGeom>
          <a:ln w="19050">
            <a:noFill/>
          </a:ln>
          <a:effectLst/>
        </p:spPr>
        <p:txBody>
          <a:bodyPr wrap="square" lIns="76197" tIns="38098" rIns="76197" bIns="38098">
            <a:spAutoFit/>
          </a:bodyPr>
          <a:lstStyle/>
          <a:p>
            <a:pPr lvl="0"/>
            <a:r>
              <a:rPr lang="ru-RU" altLang="zh-CN" sz="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6x4</a:t>
            </a:r>
            <a:endParaRPr lang="ru-RU" altLang="en-US" sz="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仿宋_GB2312" pitchFamily="49" charset="-122"/>
              <a:cs typeface="Times New Roman" pitchFamily="18" charset="0"/>
            </a:endParaRPr>
          </a:p>
        </p:txBody>
      </p:sp>
      <p:cxnSp>
        <p:nvCxnSpPr>
          <p:cNvPr id="334" name="直接连接符 333"/>
          <p:cNvCxnSpPr/>
          <p:nvPr/>
        </p:nvCxnSpPr>
        <p:spPr bwMode="auto">
          <a:xfrm rot="5400000">
            <a:off x="6393659" y="2607469"/>
            <a:ext cx="71438" cy="0"/>
          </a:xfrm>
          <a:prstGeom prst="line">
            <a:avLst/>
          </a:prstGeom>
          <a:ln w="19050">
            <a:solidFill>
              <a:srgbClr val="99FF66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5" name="直接连接符 334"/>
          <p:cNvCxnSpPr/>
          <p:nvPr/>
        </p:nvCxnSpPr>
        <p:spPr bwMode="auto">
          <a:xfrm>
            <a:off x="6429379" y="2634430"/>
            <a:ext cx="214323" cy="1"/>
          </a:xfrm>
          <a:prstGeom prst="line">
            <a:avLst/>
          </a:prstGeom>
          <a:ln w="19050">
            <a:solidFill>
              <a:srgbClr val="99FF66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6" name="直接连接符 335"/>
          <p:cNvCxnSpPr/>
          <p:nvPr/>
        </p:nvCxnSpPr>
        <p:spPr bwMode="auto">
          <a:xfrm rot="16200000" flipH="1">
            <a:off x="6179346" y="3107535"/>
            <a:ext cx="928694" cy="2"/>
          </a:xfrm>
          <a:prstGeom prst="line">
            <a:avLst/>
          </a:prstGeom>
          <a:ln w="19050">
            <a:solidFill>
              <a:srgbClr val="99FF66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8" name="直接连接符 337"/>
          <p:cNvCxnSpPr/>
          <p:nvPr/>
        </p:nvCxnSpPr>
        <p:spPr bwMode="auto">
          <a:xfrm>
            <a:off x="6602030" y="2928940"/>
            <a:ext cx="41672" cy="0"/>
          </a:xfrm>
          <a:prstGeom prst="line">
            <a:avLst/>
          </a:prstGeom>
          <a:ln w="19050">
            <a:solidFill>
              <a:srgbClr val="99FF66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9" name="直接连接符 338"/>
          <p:cNvCxnSpPr/>
          <p:nvPr/>
        </p:nvCxnSpPr>
        <p:spPr bwMode="auto">
          <a:xfrm>
            <a:off x="6602030" y="3552682"/>
            <a:ext cx="41672" cy="0"/>
          </a:xfrm>
          <a:prstGeom prst="line">
            <a:avLst/>
          </a:prstGeom>
          <a:ln w="19050">
            <a:solidFill>
              <a:srgbClr val="99FF66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5844" name="Picture 4"/>
          <p:cNvPicPr>
            <a:picLocks noChangeArrowheads="1"/>
          </p:cNvPicPr>
          <p:nvPr/>
        </p:nvPicPr>
        <p:blipFill>
          <a:blip r:embed="rId26" cstate="print"/>
          <a:srcRect/>
          <a:stretch>
            <a:fillRect/>
          </a:stretch>
        </p:blipFill>
        <p:spPr bwMode="auto">
          <a:xfrm>
            <a:off x="6143636" y="2714626"/>
            <a:ext cx="468000" cy="360000"/>
          </a:xfrm>
          <a:prstGeom prst="rect">
            <a:avLst/>
          </a:prstGeom>
          <a:noFill/>
          <a:ln w="19050">
            <a:solidFill>
              <a:srgbClr val="33CC33"/>
            </a:solidFill>
            <a:miter lim="800000"/>
            <a:headEnd/>
            <a:tailEnd/>
          </a:ln>
        </p:spPr>
      </p:pic>
      <p:sp>
        <p:nvSpPr>
          <p:cNvPr id="341" name="矩形 340"/>
          <p:cNvSpPr/>
          <p:nvPr/>
        </p:nvSpPr>
        <p:spPr>
          <a:xfrm>
            <a:off x="6238625" y="3070690"/>
            <a:ext cx="405077" cy="169273"/>
          </a:xfrm>
          <a:prstGeom prst="rect">
            <a:avLst/>
          </a:prstGeom>
          <a:ln w="19050">
            <a:noFill/>
          </a:ln>
          <a:effectLst/>
        </p:spPr>
        <p:txBody>
          <a:bodyPr wrap="square" lIns="76197" tIns="38098" rIns="76197" bIns="38098">
            <a:spAutoFit/>
          </a:bodyPr>
          <a:lstStyle/>
          <a:p>
            <a:pPr lvl="0"/>
            <a:r>
              <a:rPr lang="ru-RU" altLang="zh-CN" sz="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6x4</a:t>
            </a:r>
            <a:endParaRPr lang="ru-RU" altLang="en-US" sz="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仿宋_GB2312" pitchFamily="49" charset="-122"/>
              <a:cs typeface="Times New Roman" pitchFamily="18" charset="0"/>
            </a:endParaRPr>
          </a:p>
        </p:txBody>
      </p:sp>
      <p:pic>
        <p:nvPicPr>
          <p:cNvPr id="342" name="Picture 5" descr="C:\Users\lenovo\Desktop\11.jpg"/>
          <p:cNvPicPr>
            <a:picLocks noChangeArrowheads="1"/>
          </p:cNvPicPr>
          <p:nvPr/>
        </p:nvPicPr>
        <p:blipFill>
          <a:blip r:embed="rId27" cstate="print"/>
          <a:srcRect/>
          <a:stretch>
            <a:fillRect/>
          </a:stretch>
        </p:blipFill>
        <p:spPr bwMode="auto">
          <a:xfrm>
            <a:off x="6143636" y="3214692"/>
            <a:ext cx="468000" cy="36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19050">
            <a:solidFill>
              <a:srgbClr val="33CC33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43" name="矩形 342"/>
          <p:cNvSpPr/>
          <p:nvPr/>
        </p:nvSpPr>
        <p:spPr>
          <a:xfrm>
            <a:off x="6238625" y="3571882"/>
            <a:ext cx="405077" cy="169273"/>
          </a:xfrm>
          <a:prstGeom prst="rect">
            <a:avLst/>
          </a:prstGeom>
          <a:ln w="19050">
            <a:noFill/>
          </a:ln>
          <a:effectLst/>
        </p:spPr>
        <p:txBody>
          <a:bodyPr wrap="square" lIns="76197" tIns="38098" rIns="76197" bIns="38098">
            <a:spAutoFit/>
          </a:bodyPr>
          <a:lstStyle/>
          <a:p>
            <a:pPr lvl="0"/>
            <a:r>
              <a:rPr lang="ru-RU" altLang="zh-CN" sz="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8x4</a:t>
            </a:r>
            <a:endParaRPr lang="ru-RU" altLang="en-US" sz="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仿宋_GB2312" pitchFamily="49" charset="-122"/>
              <a:cs typeface="Times New Roman" pitchFamily="18" charset="0"/>
            </a:endParaRPr>
          </a:p>
        </p:txBody>
      </p:sp>
      <p:cxnSp>
        <p:nvCxnSpPr>
          <p:cNvPr id="344" name="直接连接符 343"/>
          <p:cNvCxnSpPr/>
          <p:nvPr/>
        </p:nvCxnSpPr>
        <p:spPr bwMode="auto">
          <a:xfrm rot="5400000" flipH="1" flipV="1">
            <a:off x="6929454" y="2357436"/>
            <a:ext cx="142876" cy="0"/>
          </a:xfrm>
          <a:prstGeom prst="line">
            <a:avLst/>
          </a:prstGeom>
          <a:ln w="19050">
            <a:solidFill>
              <a:srgbClr val="99FF66"/>
            </a:solidFill>
            <a:headEnd type="none" w="med" len="med"/>
            <a:tailEnd type="none" w="med" len="med"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6" name="TextBox 345"/>
          <p:cNvSpPr txBox="1"/>
          <p:nvPr/>
        </p:nvSpPr>
        <p:spPr>
          <a:xfrm>
            <a:off x="6715140" y="2366193"/>
            <a:ext cx="625083" cy="261606"/>
          </a:xfrm>
          <a:prstGeom prst="rect">
            <a:avLst/>
          </a:prstGeom>
          <a:noFill/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76197" tIns="38098" rIns="76197" bIns="38098" rtlCol="0">
            <a:spAutoFit/>
          </a:bodyPr>
          <a:lstStyle/>
          <a:p>
            <a:r>
              <a:rPr lang="ru-RU" altLang="en-US" sz="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Тяговая машина</a:t>
            </a:r>
            <a:endParaRPr lang="ru-RU" altLang="en-US" sz="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仿宋_GB2312" pitchFamily="49" charset="-122"/>
              <a:cs typeface="Times New Roman" pitchFamily="18" charset="0"/>
            </a:endParaRPr>
          </a:p>
        </p:txBody>
      </p:sp>
      <p:cxnSp>
        <p:nvCxnSpPr>
          <p:cNvPr id="347" name="直接连接符 346"/>
          <p:cNvCxnSpPr/>
          <p:nvPr/>
        </p:nvCxnSpPr>
        <p:spPr bwMode="auto">
          <a:xfrm rot="5400000" flipH="1" flipV="1">
            <a:off x="6929453" y="2740821"/>
            <a:ext cx="0" cy="0"/>
          </a:xfrm>
          <a:prstGeom prst="line">
            <a:avLst/>
          </a:prstGeom>
          <a:ln w="19050">
            <a:solidFill>
              <a:srgbClr val="99FF66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8" name="直接连接符 347"/>
          <p:cNvCxnSpPr/>
          <p:nvPr/>
        </p:nvCxnSpPr>
        <p:spPr bwMode="auto">
          <a:xfrm rot="5400000">
            <a:off x="6893724" y="2607469"/>
            <a:ext cx="71438" cy="0"/>
          </a:xfrm>
          <a:prstGeom prst="line">
            <a:avLst/>
          </a:prstGeom>
          <a:ln w="19050">
            <a:solidFill>
              <a:srgbClr val="99FF66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9" name="直接连接符 348"/>
          <p:cNvCxnSpPr/>
          <p:nvPr/>
        </p:nvCxnSpPr>
        <p:spPr bwMode="auto">
          <a:xfrm>
            <a:off x="6929444" y="2634430"/>
            <a:ext cx="285762" cy="0"/>
          </a:xfrm>
          <a:prstGeom prst="line">
            <a:avLst/>
          </a:prstGeom>
          <a:ln w="19050">
            <a:solidFill>
              <a:srgbClr val="99FF66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0" name="直接连接符 349"/>
          <p:cNvCxnSpPr/>
          <p:nvPr/>
        </p:nvCxnSpPr>
        <p:spPr bwMode="auto">
          <a:xfrm rot="16200000" flipH="1">
            <a:off x="6750858" y="3107534"/>
            <a:ext cx="928694" cy="2"/>
          </a:xfrm>
          <a:prstGeom prst="line">
            <a:avLst/>
          </a:prstGeom>
          <a:ln w="19050">
            <a:solidFill>
              <a:srgbClr val="99FF66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1" name="直接连接符 350"/>
          <p:cNvCxnSpPr/>
          <p:nvPr/>
        </p:nvCxnSpPr>
        <p:spPr bwMode="auto">
          <a:xfrm>
            <a:off x="7173534" y="2928940"/>
            <a:ext cx="41672" cy="0"/>
          </a:xfrm>
          <a:prstGeom prst="line">
            <a:avLst/>
          </a:prstGeom>
          <a:ln w="19050">
            <a:solidFill>
              <a:srgbClr val="99FF66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2" name="直接连接符 351"/>
          <p:cNvCxnSpPr/>
          <p:nvPr/>
        </p:nvCxnSpPr>
        <p:spPr bwMode="auto">
          <a:xfrm>
            <a:off x="7173534" y="3552682"/>
            <a:ext cx="41672" cy="0"/>
          </a:xfrm>
          <a:prstGeom prst="line">
            <a:avLst/>
          </a:prstGeom>
          <a:ln w="19050">
            <a:solidFill>
              <a:srgbClr val="99FF66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5845" name="Picture 5"/>
          <p:cNvPicPr>
            <a:picLocks noChangeArrowheads="1"/>
          </p:cNvPicPr>
          <p:nvPr/>
        </p:nvPicPr>
        <p:blipFill>
          <a:blip r:embed="rId28" cstate="print"/>
          <a:srcRect/>
          <a:stretch>
            <a:fillRect/>
          </a:stretch>
        </p:blipFill>
        <p:spPr bwMode="auto">
          <a:xfrm>
            <a:off x="6715140" y="2714625"/>
            <a:ext cx="466722" cy="360000"/>
          </a:xfrm>
          <a:prstGeom prst="rect">
            <a:avLst/>
          </a:prstGeom>
          <a:noFill/>
          <a:ln w="19050">
            <a:solidFill>
              <a:srgbClr val="33CC33"/>
            </a:solidFill>
            <a:miter lim="800000"/>
            <a:headEnd/>
            <a:tailEnd/>
          </a:ln>
        </p:spPr>
      </p:pic>
      <p:sp>
        <p:nvSpPr>
          <p:cNvPr id="353" name="矩形 352"/>
          <p:cNvSpPr/>
          <p:nvPr/>
        </p:nvSpPr>
        <p:spPr>
          <a:xfrm>
            <a:off x="6810129" y="3071816"/>
            <a:ext cx="333639" cy="169273"/>
          </a:xfrm>
          <a:prstGeom prst="rect">
            <a:avLst/>
          </a:prstGeom>
          <a:ln w="19050">
            <a:noFill/>
          </a:ln>
          <a:effectLst/>
        </p:spPr>
        <p:txBody>
          <a:bodyPr wrap="square" lIns="76197" tIns="38098" rIns="76197" bIns="38098">
            <a:spAutoFit/>
          </a:bodyPr>
          <a:lstStyle/>
          <a:p>
            <a:pPr lvl="0"/>
            <a:r>
              <a:rPr lang="ru-RU" altLang="zh-CN" sz="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6x2</a:t>
            </a:r>
            <a:endParaRPr lang="ru-RU" altLang="en-US" sz="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仿宋_GB2312" pitchFamily="49" charset="-122"/>
              <a:cs typeface="Times New Roman" pitchFamily="18" charset="0"/>
            </a:endParaRPr>
          </a:p>
        </p:txBody>
      </p:sp>
      <p:pic>
        <p:nvPicPr>
          <p:cNvPr id="35846" name="Picture 6"/>
          <p:cNvPicPr>
            <a:picLocks noChangeArrowheads="1"/>
          </p:cNvPicPr>
          <p:nvPr/>
        </p:nvPicPr>
        <p:blipFill>
          <a:blip r:embed="rId29" cstate="print"/>
          <a:srcRect/>
          <a:stretch>
            <a:fillRect/>
          </a:stretch>
        </p:blipFill>
        <p:spPr bwMode="auto">
          <a:xfrm>
            <a:off x="6715140" y="3286130"/>
            <a:ext cx="468000" cy="360000"/>
          </a:xfrm>
          <a:prstGeom prst="rect">
            <a:avLst/>
          </a:prstGeom>
          <a:noFill/>
          <a:ln w="19050">
            <a:solidFill>
              <a:srgbClr val="33CC33"/>
            </a:solidFill>
            <a:miter lim="800000"/>
            <a:headEnd/>
            <a:tailEnd/>
          </a:ln>
        </p:spPr>
      </p:pic>
      <p:sp>
        <p:nvSpPr>
          <p:cNvPr id="354" name="矩形 353"/>
          <p:cNvSpPr/>
          <p:nvPr/>
        </p:nvSpPr>
        <p:spPr>
          <a:xfrm>
            <a:off x="6786578" y="3571882"/>
            <a:ext cx="405077" cy="169273"/>
          </a:xfrm>
          <a:prstGeom prst="rect">
            <a:avLst/>
          </a:prstGeom>
          <a:ln w="19050">
            <a:noFill/>
          </a:ln>
          <a:effectLst/>
        </p:spPr>
        <p:txBody>
          <a:bodyPr wrap="square" lIns="76197" tIns="38098" rIns="76197" bIns="38098">
            <a:spAutoFit/>
          </a:bodyPr>
          <a:lstStyle/>
          <a:p>
            <a:pPr lvl="0"/>
            <a:r>
              <a:rPr lang="ru-RU" altLang="zh-CN" sz="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6x4</a:t>
            </a:r>
            <a:endParaRPr lang="ru-RU" altLang="en-US" sz="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仿宋_GB2312" pitchFamily="49" charset="-122"/>
              <a:cs typeface="Times New Roman" pitchFamily="18" charset="0"/>
            </a:endParaRPr>
          </a:p>
        </p:txBody>
      </p:sp>
      <p:sp>
        <p:nvSpPr>
          <p:cNvPr id="355" name="TextBox 354"/>
          <p:cNvSpPr txBox="1"/>
          <p:nvPr/>
        </p:nvSpPr>
        <p:spPr>
          <a:xfrm>
            <a:off x="7358082" y="2071684"/>
            <a:ext cx="571504" cy="169273"/>
          </a:xfrm>
          <a:prstGeom prst="rect">
            <a:avLst/>
          </a:prstGeom>
          <a:noFill/>
          <a:ln w="19050"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wrap="square" lIns="76197" tIns="38098" rIns="76197" bIns="38098" rtlCol="0">
            <a:spAutoFit/>
          </a:bodyPr>
          <a:lstStyle/>
          <a:p>
            <a:r>
              <a:rPr lang="ru-RU" altLang="zh-CN" sz="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N8C</a:t>
            </a:r>
            <a:endParaRPr lang="ru-RU" altLang="en-US" sz="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仿宋_GB2312" pitchFamily="49" charset="-122"/>
              <a:cs typeface="Times New Roman" pitchFamily="18" charset="0"/>
            </a:endParaRPr>
          </a:p>
        </p:txBody>
      </p:sp>
      <p:sp>
        <p:nvSpPr>
          <p:cNvPr id="356" name="TextBox 355"/>
          <p:cNvSpPr txBox="1"/>
          <p:nvPr/>
        </p:nvSpPr>
        <p:spPr>
          <a:xfrm>
            <a:off x="8358214" y="2071684"/>
            <a:ext cx="571504" cy="169273"/>
          </a:xfrm>
          <a:prstGeom prst="rect">
            <a:avLst/>
          </a:prstGeom>
          <a:noFill/>
          <a:ln w="19050"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wrap="square" lIns="76197" tIns="38098" rIns="76197" bIns="38098" rtlCol="0">
            <a:spAutoFit/>
          </a:bodyPr>
          <a:lstStyle/>
          <a:p>
            <a:r>
              <a:rPr lang="ru-RU" altLang="zh-CN" sz="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N8E</a:t>
            </a:r>
            <a:endParaRPr lang="ru-RU" altLang="en-US" sz="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仿宋_GB2312" pitchFamily="49" charset="-122"/>
              <a:cs typeface="Times New Roman" pitchFamily="18" charset="0"/>
            </a:endParaRPr>
          </a:p>
        </p:txBody>
      </p:sp>
      <p:cxnSp>
        <p:nvCxnSpPr>
          <p:cNvPr id="358" name="直接连接符 357"/>
          <p:cNvCxnSpPr/>
          <p:nvPr/>
        </p:nvCxnSpPr>
        <p:spPr bwMode="auto">
          <a:xfrm rot="5400000" flipH="1" flipV="1">
            <a:off x="8143900" y="2740821"/>
            <a:ext cx="0" cy="0"/>
          </a:xfrm>
          <a:prstGeom prst="line">
            <a:avLst/>
          </a:prstGeom>
          <a:ln w="19050">
            <a:solidFill>
              <a:srgbClr val="00FFFF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9" name="直接连接符 358"/>
          <p:cNvCxnSpPr>
            <a:endCxn id="364" idx="0"/>
          </p:cNvCxnSpPr>
          <p:nvPr/>
        </p:nvCxnSpPr>
        <p:spPr bwMode="auto">
          <a:xfrm>
            <a:off x="7500958" y="2357436"/>
            <a:ext cx="628059" cy="0"/>
          </a:xfrm>
          <a:prstGeom prst="line">
            <a:avLst/>
          </a:prstGeom>
          <a:ln w="19050">
            <a:solidFill>
              <a:srgbClr val="00FFFF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0" name="直接连接符 359"/>
          <p:cNvCxnSpPr/>
          <p:nvPr/>
        </p:nvCxnSpPr>
        <p:spPr bwMode="auto">
          <a:xfrm rot="5400000">
            <a:off x="7465239" y="2393155"/>
            <a:ext cx="71438" cy="0"/>
          </a:xfrm>
          <a:prstGeom prst="line">
            <a:avLst/>
          </a:prstGeom>
          <a:ln w="19050">
            <a:solidFill>
              <a:srgbClr val="00FFFF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1" name="直接连接符 360"/>
          <p:cNvCxnSpPr/>
          <p:nvPr/>
        </p:nvCxnSpPr>
        <p:spPr bwMode="auto">
          <a:xfrm rot="5400000">
            <a:off x="8108181" y="2393155"/>
            <a:ext cx="71438" cy="0"/>
          </a:xfrm>
          <a:prstGeom prst="line">
            <a:avLst/>
          </a:prstGeom>
          <a:ln w="19050">
            <a:solidFill>
              <a:srgbClr val="00FFFF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2" name="直接连接符 361"/>
          <p:cNvCxnSpPr/>
          <p:nvPr/>
        </p:nvCxnSpPr>
        <p:spPr bwMode="auto">
          <a:xfrm rot="5400000">
            <a:off x="7608115" y="2321717"/>
            <a:ext cx="71438" cy="0"/>
          </a:xfrm>
          <a:prstGeom prst="line">
            <a:avLst/>
          </a:prstGeom>
          <a:ln w="19050">
            <a:solidFill>
              <a:srgbClr val="00FFFF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3" name="TextBox 362"/>
          <p:cNvSpPr txBox="1"/>
          <p:nvPr/>
        </p:nvSpPr>
        <p:spPr>
          <a:xfrm>
            <a:off x="7286644" y="2357436"/>
            <a:ext cx="625083" cy="261606"/>
          </a:xfrm>
          <a:prstGeom prst="rect">
            <a:avLst/>
          </a:prstGeom>
          <a:noFill/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76197" tIns="38098" rIns="76197" bIns="38098" rtlCol="0">
            <a:spAutoFit/>
          </a:bodyPr>
          <a:lstStyle/>
          <a:p>
            <a:r>
              <a:rPr lang="ru-RU" altLang="en-US" sz="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Тяговая машина</a:t>
            </a:r>
            <a:endParaRPr lang="ru-RU" altLang="en-US" sz="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仿宋_GB2312" pitchFamily="49" charset="-122"/>
              <a:cs typeface="Times New Roman" pitchFamily="18" charset="0"/>
            </a:endParaRPr>
          </a:p>
        </p:txBody>
      </p:sp>
      <p:sp>
        <p:nvSpPr>
          <p:cNvPr id="364" name="TextBox 363"/>
          <p:cNvSpPr txBox="1"/>
          <p:nvPr/>
        </p:nvSpPr>
        <p:spPr>
          <a:xfrm>
            <a:off x="7858148" y="2357436"/>
            <a:ext cx="541738" cy="169273"/>
          </a:xfrm>
          <a:prstGeom prst="rect">
            <a:avLst/>
          </a:prstGeom>
          <a:noFill/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76197" tIns="38098" rIns="76197" bIns="38098" rtlCol="0">
            <a:spAutoFit/>
          </a:bodyPr>
          <a:lstStyle/>
          <a:p>
            <a:r>
              <a:rPr lang="ru-RU" altLang="en-US" sz="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Самовал</a:t>
            </a:r>
            <a:endParaRPr lang="ru-RU" altLang="en-US" sz="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仿宋_GB2312" pitchFamily="49" charset="-122"/>
              <a:cs typeface="Times New Roman" pitchFamily="18" charset="0"/>
            </a:endParaRPr>
          </a:p>
        </p:txBody>
      </p:sp>
      <p:cxnSp>
        <p:nvCxnSpPr>
          <p:cNvPr id="365" name="直接连接符 364"/>
          <p:cNvCxnSpPr/>
          <p:nvPr/>
        </p:nvCxnSpPr>
        <p:spPr bwMode="auto">
          <a:xfrm rot="5400000">
            <a:off x="7465231" y="2607469"/>
            <a:ext cx="71438" cy="0"/>
          </a:xfrm>
          <a:prstGeom prst="line">
            <a:avLst/>
          </a:prstGeom>
          <a:ln w="19050">
            <a:solidFill>
              <a:srgbClr val="00FFFF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6" name="直接连接符 365"/>
          <p:cNvCxnSpPr/>
          <p:nvPr/>
        </p:nvCxnSpPr>
        <p:spPr bwMode="auto">
          <a:xfrm>
            <a:off x="7500951" y="2634430"/>
            <a:ext cx="285759" cy="8758"/>
          </a:xfrm>
          <a:prstGeom prst="line">
            <a:avLst/>
          </a:prstGeom>
          <a:ln w="19050">
            <a:solidFill>
              <a:srgbClr val="00FFFF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9" name="直接连接符 368"/>
          <p:cNvCxnSpPr/>
          <p:nvPr/>
        </p:nvCxnSpPr>
        <p:spPr bwMode="auto">
          <a:xfrm rot="5400000">
            <a:off x="7108049" y="3321849"/>
            <a:ext cx="1357322" cy="0"/>
          </a:xfrm>
          <a:prstGeom prst="line">
            <a:avLst/>
          </a:prstGeom>
          <a:ln w="19050">
            <a:solidFill>
              <a:srgbClr val="00FFFF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2" name="矩形 371"/>
          <p:cNvSpPr/>
          <p:nvPr/>
        </p:nvSpPr>
        <p:spPr>
          <a:xfrm>
            <a:off x="7358082" y="3642194"/>
            <a:ext cx="405077" cy="169273"/>
          </a:xfrm>
          <a:prstGeom prst="rect">
            <a:avLst/>
          </a:prstGeom>
          <a:ln w="19050">
            <a:noFill/>
          </a:ln>
          <a:effectLst/>
        </p:spPr>
        <p:txBody>
          <a:bodyPr wrap="square" lIns="76197" tIns="38098" rIns="76197" bIns="38098">
            <a:spAutoFit/>
          </a:bodyPr>
          <a:lstStyle/>
          <a:p>
            <a:pPr lvl="0"/>
            <a:r>
              <a:rPr lang="ru-RU" altLang="zh-CN" sz="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6x2</a:t>
            </a:r>
            <a:endParaRPr lang="ru-RU" altLang="en-US" sz="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仿宋_GB2312" pitchFamily="49" charset="-122"/>
              <a:cs typeface="Times New Roman" pitchFamily="18" charset="0"/>
            </a:endParaRPr>
          </a:p>
        </p:txBody>
      </p:sp>
      <p:cxnSp>
        <p:nvCxnSpPr>
          <p:cNvPr id="373" name="直接连接符 372"/>
          <p:cNvCxnSpPr/>
          <p:nvPr/>
        </p:nvCxnSpPr>
        <p:spPr bwMode="auto">
          <a:xfrm rot="5400000">
            <a:off x="8108171" y="2607469"/>
            <a:ext cx="71438" cy="0"/>
          </a:xfrm>
          <a:prstGeom prst="line">
            <a:avLst/>
          </a:prstGeom>
          <a:ln w="19050">
            <a:solidFill>
              <a:srgbClr val="00FFFF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4" name="直接连接符 373"/>
          <p:cNvCxnSpPr/>
          <p:nvPr/>
        </p:nvCxnSpPr>
        <p:spPr bwMode="auto">
          <a:xfrm>
            <a:off x="8143891" y="2634430"/>
            <a:ext cx="285761" cy="0"/>
          </a:xfrm>
          <a:prstGeom prst="line">
            <a:avLst/>
          </a:prstGeom>
          <a:ln w="19050">
            <a:solidFill>
              <a:srgbClr val="00FFFF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5" name="直接连接符 374"/>
          <p:cNvCxnSpPr/>
          <p:nvPr/>
        </p:nvCxnSpPr>
        <p:spPr bwMode="auto">
          <a:xfrm rot="16200000" flipH="1">
            <a:off x="7965306" y="3107535"/>
            <a:ext cx="928694" cy="2"/>
          </a:xfrm>
          <a:prstGeom prst="line">
            <a:avLst/>
          </a:prstGeom>
          <a:ln w="19050">
            <a:solidFill>
              <a:srgbClr val="00FFFF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6" name="直接连接符 375"/>
          <p:cNvCxnSpPr/>
          <p:nvPr/>
        </p:nvCxnSpPr>
        <p:spPr bwMode="auto">
          <a:xfrm>
            <a:off x="8387980" y="2928940"/>
            <a:ext cx="41672" cy="0"/>
          </a:xfrm>
          <a:prstGeom prst="line">
            <a:avLst/>
          </a:prstGeom>
          <a:ln w="19050">
            <a:solidFill>
              <a:srgbClr val="00FFFF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7" name="直接连接符 376"/>
          <p:cNvCxnSpPr/>
          <p:nvPr/>
        </p:nvCxnSpPr>
        <p:spPr bwMode="auto">
          <a:xfrm>
            <a:off x="8387980" y="3552682"/>
            <a:ext cx="41672" cy="0"/>
          </a:xfrm>
          <a:prstGeom prst="line">
            <a:avLst/>
          </a:prstGeom>
          <a:ln w="19050">
            <a:solidFill>
              <a:srgbClr val="00FFFF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9" name="矩形 378"/>
          <p:cNvSpPr/>
          <p:nvPr/>
        </p:nvSpPr>
        <p:spPr>
          <a:xfrm>
            <a:off x="8024575" y="3070690"/>
            <a:ext cx="405077" cy="169273"/>
          </a:xfrm>
          <a:prstGeom prst="rect">
            <a:avLst/>
          </a:prstGeom>
          <a:ln w="19050">
            <a:noFill/>
          </a:ln>
          <a:effectLst/>
        </p:spPr>
        <p:txBody>
          <a:bodyPr wrap="square" lIns="76197" tIns="38098" rIns="76197" bIns="38098">
            <a:spAutoFit/>
          </a:bodyPr>
          <a:lstStyle/>
          <a:p>
            <a:pPr lvl="0"/>
            <a:r>
              <a:rPr lang="ru-RU" altLang="zh-CN" sz="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6x4</a:t>
            </a:r>
            <a:endParaRPr lang="ru-RU" altLang="en-US" sz="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仿宋_GB2312" pitchFamily="49" charset="-122"/>
              <a:cs typeface="Times New Roman" pitchFamily="18" charset="0"/>
            </a:endParaRPr>
          </a:p>
        </p:txBody>
      </p:sp>
      <p:sp>
        <p:nvSpPr>
          <p:cNvPr id="381" name="矩形 380"/>
          <p:cNvSpPr/>
          <p:nvPr/>
        </p:nvSpPr>
        <p:spPr>
          <a:xfrm>
            <a:off x="8024575" y="3642194"/>
            <a:ext cx="405077" cy="169273"/>
          </a:xfrm>
          <a:prstGeom prst="rect">
            <a:avLst/>
          </a:prstGeom>
          <a:ln w="19050">
            <a:noFill/>
          </a:ln>
          <a:effectLst/>
        </p:spPr>
        <p:txBody>
          <a:bodyPr wrap="square" lIns="76197" tIns="38098" rIns="76197" bIns="38098">
            <a:spAutoFit/>
          </a:bodyPr>
          <a:lstStyle/>
          <a:p>
            <a:pPr lvl="0"/>
            <a:r>
              <a:rPr lang="ru-RU" altLang="zh-CN" sz="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8x4</a:t>
            </a:r>
            <a:endParaRPr lang="ru-RU" altLang="en-US" sz="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仿宋_GB2312" pitchFamily="49" charset="-122"/>
              <a:cs typeface="Times New Roman" pitchFamily="18" charset="0"/>
            </a:endParaRPr>
          </a:p>
        </p:txBody>
      </p:sp>
      <p:cxnSp>
        <p:nvCxnSpPr>
          <p:cNvPr id="383" name="直接连接符 382"/>
          <p:cNvCxnSpPr/>
          <p:nvPr/>
        </p:nvCxnSpPr>
        <p:spPr bwMode="auto">
          <a:xfrm>
            <a:off x="7745038" y="2928940"/>
            <a:ext cx="41672" cy="0"/>
          </a:xfrm>
          <a:prstGeom prst="line">
            <a:avLst/>
          </a:prstGeom>
          <a:ln w="19050">
            <a:solidFill>
              <a:srgbClr val="00FFFF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4" name="直接连接符 383"/>
          <p:cNvCxnSpPr/>
          <p:nvPr/>
        </p:nvCxnSpPr>
        <p:spPr bwMode="auto">
          <a:xfrm>
            <a:off x="7745038" y="3552682"/>
            <a:ext cx="41672" cy="0"/>
          </a:xfrm>
          <a:prstGeom prst="line">
            <a:avLst/>
          </a:prstGeom>
          <a:ln w="19050">
            <a:solidFill>
              <a:srgbClr val="00FFFF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5847" name="Picture 7"/>
          <p:cNvPicPr>
            <a:picLocks noChangeArrowheads="1"/>
          </p:cNvPicPr>
          <p:nvPr/>
        </p:nvPicPr>
        <p:blipFill>
          <a:blip r:embed="rId30" cstate="print"/>
          <a:srcRect/>
          <a:stretch>
            <a:fillRect/>
          </a:stretch>
        </p:blipFill>
        <p:spPr bwMode="auto">
          <a:xfrm>
            <a:off x="7286644" y="3286130"/>
            <a:ext cx="468000" cy="360000"/>
          </a:xfrm>
          <a:prstGeom prst="rect">
            <a:avLst/>
          </a:prstGeom>
          <a:noFill/>
          <a:ln w="19050">
            <a:solidFill>
              <a:srgbClr val="00FFFF"/>
            </a:solidFill>
            <a:miter lim="800000"/>
            <a:headEnd/>
            <a:tailEnd/>
          </a:ln>
        </p:spPr>
      </p:pic>
      <p:cxnSp>
        <p:nvCxnSpPr>
          <p:cNvPr id="387" name="直接连接符 386"/>
          <p:cNvCxnSpPr/>
          <p:nvPr/>
        </p:nvCxnSpPr>
        <p:spPr bwMode="auto">
          <a:xfrm>
            <a:off x="7745038" y="4000510"/>
            <a:ext cx="41672" cy="0"/>
          </a:xfrm>
          <a:prstGeom prst="line">
            <a:avLst/>
          </a:prstGeom>
          <a:ln w="19050">
            <a:solidFill>
              <a:srgbClr val="00FFFF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5848" name="Picture 8"/>
          <p:cNvPicPr>
            <a:picLocks noChangeArrowheads="1"/>
          </p:cNvPicPr>
          <p:nvPr/>
        </p:nvPicPr>
        <p:blipFill>
          <a:blip r:embed="rId31" cstate="print"/>
          <a:srcRect/>
          <a:stretch>
            <a:fillRect/>
          </a:stretch>
        </p:blipFill>
        <p:spPr bwMode="auto">
          <a:xfrm>
            <a:off x="7286644" y="3857634"/>
            <a:ext cx="468000" cy="360000"/>
          </a:xfrm>
          <a:prstGeom prst="rect">
            <a:avLst/>
          </a:prstGeom>
          <a:noFill/>
          <a:ln w="19050">
            <a:solidFill>
              <a:srgbClr val="00FFFF"/>
            </a:solidFill>
            <a:miter lim="800000"/>
            <a:headEnd/>
            <a:tailEnd/>
          </a:ln>
        </p:spPr>
      </p:pic>
      <p:sp>
        <p:nvSpPr>
          <p:cNvPr id="389" name="矩形 388"/>
          <p:cNvSpPr/>
          <p:nvPr/>
        </p:nvSpPr>
        <p:spPr>
          <a:xfrm>
            <a:off x="7358082" y="4214824"/>
            <a:ext cx="405077" cy="169273"/>
          </a:xfrm>
          <a:prstGeom prst="rect">
            <a:avLst/>
          </a:prstGeom>
          <a:ln w="19050">
            <a:noFill/>
          </a:ln>
          <a:effectLst/>
        </p:spPr>
        <p:txBody>
          <a:bodyPr wrap="square" lIns="76197" tIns="38098" rIns="76197" bIns="38098">
            <a:spAutoFit/>
          </a:bodyPr>
          <a:lstStyle/>
          <a:p>
            <a:pPr lvl="0"/>
            <a:r>
              <a:rPr lang="ru-RU" altLang="zh-CN" sz="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6x4</a:t>
            </a:r>
            <a:endParaRPr lang="ru-RU" altLang="en-US" sz="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仿宋_GB2312" pitchFamily="49" charset="-122"/>
              <a:cs typeface="Times New Roman" pitchFamily="18" charset="0"/>
            </a:endParaRPr>
          </a:p>
        </p:txBody>
      </p:sp>
      <p:pic>
        <p:nvPicPr>
          <p:cNvPr id="35849" name="Picture 9"/>
          <p:cNvPicPr>
            <a:picLocks noChangeArrowheads="1"/>
          </p:cNvPicPr>
          <p:nvPr/>
        </p:nvPicPr>
        <p:blipFill>
          <a:blip r:embed="rId32" cstate="print"/>
          <a:srcRect/>
          <a:stretch>
            <a:fillRect/>
          </a:stretch>
        </p:blipFill>
        <p:spPr bwMode="auto">
          <a:xfrm>
            <a:off x="7890214" y="3286130"/>
            <a:ext cx="468000" cy="360000"/>
          </a:xfrm>
          <a:prstGeom prst="rect">
            <a:avLst/>
          </a:prstGeom>
          <a:noFill/>
          <a:ln w="19050">
            <a:solidFill>
              <a:srgbClr val="00FFFF"/>
            </a:solidFill>
            <a:miter lim="800000"/>
            <a:headEnd/>
            <a:tailEnd/>
          </a:ln>
        </p:spPr>
      </p:pic>
      <p:pic>
        <p:nvPicPr>
          <p:cNvPr id="35851" name="Picture 11"/>
          <p:cNvPicPr>
            <a:picLocks noChangeArrowheads="1"/>
          </p:cNvPicPr>
          <p:nvPr/>
        </p:nvPicPr>
        <p:blipFill>
          <a:blip r:embed="rId33" cstate="print"/>
          <a:srcRect/>
          <a:stretch>
            <a:fillRect/>
          </a:stretch>
        </p:blipFill>
        <p:spPr bwMode="auto">
          <a:xfrm>
            <a:off x="7890214" y="2714626"/>
            <a:ext cx="468000" cy="360000"/>
          </a:xfrm>
          <a:prstGeom prst="rect">
            <a:avLst/>
          </a:prstGeom>
          <a:noFill/>
          <a:ln w="19050">
            <a:solidFill>
              <a:srgbClr val="00FFFF"/>
            </a:solidFill>
            <a:miter lim="800000"/>
            <a:headEnd/>
            <a:tailEnd/>
          </a:ln>
        </p:spPr>
      </p:pic>
      <p:cxnSp>
        <p:nvCxnSpPr>
          <p:cNvPr id="390" name="直接连接符 389"/>
          <p:cNvCxnSpPr/>
          <p:nvPr/>
        </p:nvCxnSpPr>
        <p:spPr bwMode="auto">
          <a:xfrm rot="5400000">
            <a:off x="8608247" y="2321717"/>
            <a:ext cx="71438" cy="0"/>
          </a:xfrm>
          <a:prstGeom prst="line">
            <a:avLst/>
          </a:prstGeom>
          <a:ln w="19050">
            <a:solidFill>
              <a:srgbClr val="00FFFF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1" name="直接连接符 390"/>
          <p:cNvCxnSpPr/>
          <p:nvPr/>
        </p:nvCxnSpPr>
        <p:spPr bwMode="auto">
          <a:xfrm>
            <a:off x="8715404" y="2562993"/>
            <a:ext cx="357190" cy="0"/>
          </a:xfrm>
          <a:prstGeom prst="line">
            <a:avLst/>
          </a:prstGeom>
          <a:ln w="19050">
            <a:solidFill>
              <a:srgbClr val="00FFFF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2" name="直接连接符 391"/>
          <p:cNvCxnSpPr/>
          <p:nvPr/>
        </p:nvCxnSpPr>
        <p:spPr bwMode="auto">
          <a:xfrm rot="5400000">
            <a:off x="8322495" y="3321849"/>
            <a:ext cx="1500198" cy="0"/>
          </a:xfrm>
          <a:prstGeom prst="line">
            <a:avLst/>
          </a:prstGeom>
          <a:ln w="19050">
            <a:solidFill>
              <a:srgbClr val="00FFFF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3" name="直接连接符 392"/>
          <p:cNvCxnSpPr/>
          <p:nvPr/>
        </p:nvCxnSpPr>
        <p:spPr bwMode="auto">
          <a:xfrm>
            <a:off x="9030922" y="2857502"/>
            <a:ext cx="41672" cy="0"/>
          </a:xfrm>
          <a:prstGeom prst="line">
            <a:avLst/>
          </a:prstGeom>
          <a:ln w="19050">
            <a:solidFill>
              <a:srgbClr val="00FFFF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4" name="直接连接符 393"/>
          <p:cNvCxnSpPr/>
          <p:nvPr/>
        </p:nvCxnSpPr>
        <p:spPr bwMode="auto">
          <a:xfrm>
            <a:off x="9030922" y="3552682"/>
            <a:ext cx="41672" cy="0"/>
          </a:xfrm>
          <a:prstGeom prst="line">
            <a:avLst/>
          </a:prstGeom>
          <a:ln w="19050">
            <a:solidFill>
              <a:srgbClr val="00FFFF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5" name="直接连接符 394"/>
          <p:cNvCxnSpPr/>
          <p:nvPr/>
        </p:nvCxnSpPr>
        <p:spPr bwMode="auto">
          <a:xfrm>
            <a:off x="9030922" y="4071948"/>
            <a:ext cx="41672" cy="0"/>
          </a:xfrm>
          <a:prstGeom prst="line">
            <a:avLst/>
          </a:prstGeom>
          <a:ln w="19050">
            <a:solidFill>
              <a:srgbClr val="00FFFF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05" name="TextBox 404"/>
          <p:cNvSpPr txBox="1"/>
          <p:nvPr/>
        </p:nvSpPr>
        <p:spPr>
          <a:xfrm>
            <a:off x="8447511" y="2285998"/>
            <a:ext cx="625083" cy="261606"/>
          </a:xfrm>
          <a:prstGeom prst="rect">
            <a:avLst/>
          </a:prstGeom>
          <a:noFill/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76197" tIns="38098" rIns="76197" bIns="38098" rtlCol="0">
            <a:spAutoFit/>
          </a:bodyPr>
          <a:lstStyle/>
          <a:p>
            <a:r>
              <a:rPr lang="ru-RU" altLang="en-US" sz="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Тяговая машина</a:t>
            </a:r>
            <a:endParaRPr lang="ru-RU" altLang="en-US" sz="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仿宋_GB2312" pitchFamily="49" charset="-122"/>
              <a:cs typeface="Times New Roman" pitchFamily="18" charset="0"/>
            </a:endParaRPr>
          </a:p>
        </p:txBody>
      </p:sp>
      <p:cxnSp>
        <p:nvCxnSpPr>
          <p:cNvPr id="406" name="直接连接符 405"/>
          <p:cNvCxnSpPr/>
          <p:nvPr/>
        </p:nvCxnSpPr>
        <p:spPr bwMode="auto">
          <a:xfrm rot="5400000">
            <a:off x="8679685" y="2536031"/>
            <a:ext cx="71438" cy="0"/>
          </a:xfrm>
          <a:prstGeom prst="line">
            <a:avLst/>
          </a:prstGeom>
          <a:ln w="19050">
            <a:solidFill>
              <a:srgbClr val="00FFFF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07" name="Picture 2" descr="C:\Users\lenovo\Desktop\DSC_0467.JPG"/>
          <p:cNvPicPr>
            <a:picLocks noChangeArrowheads="1"/>
          </p:cNvPicPr>
          <p:nvPr/>
        </p:nvPicPr>
        <p:blipFill>
          <a:blip r:embed="rId34" cstate="print"/>
          <a:srcRect/>
          <a:stretch>
            <a:fillRect/>
          </a:stretch>
        </p:blipFill>
        <p:spPr bwMode="auto">
          <a:xfrm>
            <a:off x="8524640" y="2643188"/>
            <a:ext cx="468000" cy="36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19050">
            <a:solidFill>
              <a:srgbClr val="00FFFF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08" name="矩形 407"/>
          <p:cNvSpPr/>
          <p:nvPr/>
        </p:nvSpPr>
        <p:spPr>
          <a:xfrm>
            <a:off x="8596079" y="3071816"/>
            <a:ext cx="405077" cy="169273"/>
          </a:xfrm>
          <a:prstGeom prst="rect">
            <a:avLst/>
          </a:prstGeom>
          <a:ln w="19050">
            <a:noFill/>
          </a:ln>
          <a:effectLst/>
        </p:spPr>
        <p:txBody>
          <a:bodyPr wrap="square" lIns="76197" tIns="38098" rIns="76197" bIns="38098">
            <a:spAutoFit/>
          </a:bodyPr>
          <a:lstStyle/>
          <a:p>
            <a:pPr lvl="0"/>
            <a:r>
              <a:rPr lang="ru-RU" altLang="zh-CN" sz="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4x2</a:t>
            </a:r>
            <a:endParaRPr lang="ru-RU" altLang="en-US" sz="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仿宋_GB2312" pitchFamily="49" charset="-122"/>
              <a:cs typeface="Times New Roman" pitchFamily="18" charset="0"/>
            </a:endParaRPr>
          </a:p>
        </p:txBody>
      </p:sp>
      <p:pic>
        <p:nvPicPr>
          <p:cNvPr id="35852" name="Picture 12"/>
          <p:cNvPicPr>
            <a:picLocks noChangeArrowheads="1"/>
          </p:cNvPicPr>
          <p:nvPr/>
        </p:nvPicPr>
        <p:blipFill>
          <a:blip r:embed="rId35" cstate="print"/>
          <a:srcRect/>
          <a:stretch>
            <a:fillRect/>
          </a:stretch>
        </p:blipFill>
        <p:spPr bwMode="auto">
          <a:xfrm>
            <a:off x="8524640" y="3286130"/>
            <a:ext cx="468000" cy="360000"/>
          </a:xfrm>
          <a:prstGeom prst="rect">
            <a:avLst/>
          </a:prstGeom>
          <a:noFill/>
          <a:ln w="19050">
            <a:solidFill>
              <a:srgbClr val="00FFFF"/>
            </a:solidFill>
            <a:miter lim="800000"/>
            <a:headEnd/>
            <a:tailEnd/>
          </a:ln>
        </p:spPr>
      </p:pic>
      <p:sp>
        <p:nvSpPr>
          <p:cNvPr id="409" name="矩形 408"/>
          <p:cNvSpPr/>
          <p:nvPr/>
        </p:nvSpPr>
        <p:spPr>
          <a:xfrm>
            <a:off x="8596079" y="3642194"/>
            <a:ext cx="405077" cy="169273"/>
          </a:xfrm>
          <a:prstGeom prst="rect">
            <a:avLst/>
          </a:prstGeom>
          <a:ln w="19050">
            <a:noFill/>
          </a:ln>
          <a:effectLst/>
        </p:spPr>
        <p:txBody>
          <a:bodyPr wrap="square" lIns="76197" tIns="38098" rIns="76197" bIns="38098">
            <a:spAutoFit/>
          </a:bodyPr>
          <a:lstStyle/>
          <a:p>
            <a:pPr lvl="0"/>
            <a:r>
              <a:rPr lang="ru-RU" altLang="zh-CN" sz="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6x2</a:t>
            </a:r>
            <a:endParaRPr lang="ru-RU" altLang="en-US" sz="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仿宋_GB2312" pitchFamily="49" charset="-122"/>
              <a:cs typeface="Times New Roman" pitchFamily="18" charset="0"/>
            </a:endParaRPr>
          </a:p>
        </p:txBody>
      </p:sp>
      <p:pic>
        <p:nvPicPr>
          <p:cNvPr id="35853" name="Picture 13"/>
          <p:cNvPicPr>
            <a:picLocks noChangeArrowheads="1"/>
          </p:cNvPicPr>
          <p:nvPr/>
        </p:nvPicPr>
        <p:blipFill>
          <a:blip r:embed="rId36" cstate="print"/>
          <a:srcRect/>
          <a:stretch>
            <a:fillRect/>
          </a:stretch>
        </p:blipFill>
        <p:spPr bwMode="auto">
          <a:xfrm>
            <a:off x="8524641" y="3857634"/>
            <a:ext cx="468000" cy="360000"/>
          </a:xfrm>
          <a:prstGeom prst="rect">
            <a:avLst/>
          </a:prstGeom>
          <a:noFill/>
          <a:ln w="19050">
            <a:solidFill>
              <a:srgbClr val="00FFFF"/>
            </a:solidFill>
            <a:miter lim="800000"/>
            <a:headEnd/>
            <a:tailEnd/>
          </a:ln>
        </p:spPr>
      </p:pic>
      <p:sp>
        <p:nvSpPr>
          <p:cNvPr id="410" name="矩形 409"/>
          <p:cNvSpPr/>
          <p:nvPr/>
        </p:nvSpPr>
        <p:spPr>
          <a:xfrm>
            <a:off x="8596079" y="4142260"/>
            <a:ext cx="405077" cy="169273"/>
          </a:xfrm>
          <a:prstGeom prst="rect">
            <a:avLst/>
          </a:prstGeom>
          <a:ln w="19050">
            <a:noFill/>
          </a:ln>
          <a:effectLst/>
        </p:spPr>
        <p:txBody>
          <a:bodyPr wrap="square" lIns="76197" tIns="38098" rIns="76197" bIns="38098">
            <a:spAutoFit/>
          </a:bodyPr>
          <a:lstStyle/>
          <a:p>
            <a:pPr lvl="0"/>
            <a:r>
              <a:rPr lang="ru-RU" altLang="zh-CN" sz="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6x4</a:t>
            </a:r>
            <a:endParaRPr lang="ru-RU" altLang="en-US" sz="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仿宋_GB2312" pitchFamily="49" charset="-122"/>
              <a:cs typeface="Times New Roman" pitchFamily="18" charset="0"/>
            </a:endParaRPr>
          </a:p>
        </p:txBody>
      </p:sp>
      <p:cxnSp>
        <p:nvCxnSpPr>
          <p:cNvPr id="461" name="直接连接符 460"/>
          <p:cNvCxnSpPr/>
          <p:nvPr/>
        </p:nvCxnSpPr>
        <p:spPr bwMode="auto">
          <a:xfrm>
            <a:off x="5952873" y="2928940"/>
            <a:ext cx="41672" cy="0"/>
          </a:xfrm>
          <a:prstGeom prst="line">
            <a:avLst/>
          </a:prstGeom>
          <a:ln w="19050">
            <a:solidFill>
              <a:srgbClr val="99FF66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2" name="直接连接符 461"/>
          <p:cNvCxnSpPr/>
          <p:nvPr/>
        </p:nvCxnSpPr>
        <p:spPr bwMode="auto">
          <a:xfrm>
            <a:off x="5952873" y="3552682"/>
            <a:ext cx="41672" cy="0"/>
          </a:xfrm>
          <a:prstGeom prst="line">
            <a:avLst/>
          </a:prstGeom>
          <a:ln w="19050">
            <a:solidFill>
              <a:srgbClr val="99FF66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7" name="直接连接符 466"/>
          <p:cNvCxnSpPr/>
          <p:nvPr/>
        </p:nvCxnSpPr>
        <p:spPr bwMode="auto">
          <a:xfrm rot="5400000" flipH="1" flipV="1">
            <a:off x="3536149" y="1964527"/>
            <a:ext cx="71438" cy="0"/>
          </a:xfrm>
          <a:prstGeom prst="line">
            <a:avLst/>
          </a:prstGeom>
          <a:ln w="19050">
            <a:solidFill>
              <a:srgbClr val="92D050"/>
            </a:solidFill>
            <a:headEnd type="none" w="med" len="med"/>
            <a:tailEnd type="none" w="med" len="med"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6" name="直接连接符 485"/>
          <p:cNvCxnSpPr/>
          <p:nvPr/>
        </p:nvCxnSpPr>
        <p:spPr bwMode="auto">
          <a:xfrm>
            <a:off x="6024311" y="2857502"/>
            <a:ext cx="41672" cy="0"/>
          </a:xfrm>
          <a:prstGeom prst="line">
            <a:avLst/>
          </a:prstGeom>
          <a:ln w="19050">
            <a:solidFill>
              <a:srgbClr val="99FF66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7" name="直接连接符 486"/>
          <p:cNvCxnSpPr/>
          <p:nvPr/>
        </p:nvCxnSpPr>
        <p:spPr bwMode="auto">
          <a:xfrm>
            <a:off x="6024311" y="3481244"/>
            <a:ext cx="41672" cy="0"/>
          </a:xfrm>
          <a:prstGeom prst="line">
            <a:avLst/>
          </a:prstGeom>
          <a:ln w="19050">
            <a:solidFill>
              <a:srgbClr val="99FF66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3" name="直接连接符 512"/>
          <p:cNvCxnSpPr/>
          <p:nvPr/>
        </p:nvCxnSpPr>
        <p:spPr bwMode="auto">
          <a:xfrm>
            <a:off x="7286644" y="1714494"/>
            <a:ext cx="785818" cy="0"/>
          </a:xfrm>
          <a:prstGeom prst="line">
            <a:avLst/>
          </a:prstGeom>
          <a:ln w="19050">
            <a:solidFill>
              <a:srgbClr val="00FFFF"/>
            </a:solidFill>
            <a:headEnd type="none" w="med" len="med"/>
            <a:tailEnd type="none" w="med" len="med"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2500298" y="857238"/>
            <a:ext cx="5786478" cy="446272"/>
          </a:xfrm>
          <a:prstGeom prst="rect">
            <a:avLst/>
          </a:prstGeom>
          <a:noFill/>
        </p:spPr>
        <p:txBody>
          <a:bodyPr wrap="square" lIns="76197" tIns="38098" rIns="76197" bIns="38098" rtlCol="0">
            <a:spAutoFit/>
          </a:bodyPr>
          <a:lstStyle/>
          <a:p>
            <a:r>
              <a:rPr lang="ru-RU" sz="1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Китайский  продолжатель разумности, эффективности и безопасности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VOLVO </a:t>
            </a:r>
            <a:r>
              <a:rPr lang="ru-RU" altLang="zh-CN" sz="1200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—</a:t>
            </a:r>
            <a:r>
              <a:rPr lang="ru-RU" sz="1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тяжелый грузовик Даюн.</a:t>
            </a:r>
            <a:endParaRPr lang="ru-RU" altLang="en-US" sz="1200" b="1" dirty="0">
              <a:solidFill>
                <a:srgbClr val="FF0000"/>
              </a:solidFill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347864" y="160719"/>
            <a:ext cx="3510153" cy="323161"/>
          </a:xfrm>
          <a:prstGeom prst="rect">
            <a:avLst/>
          </a:prstGeom>
          <a:noFill/>
        </p:spPr>
        <p:txBody>
          <a:bodyPr wrap="square" lIns="76197" tIns="38098" rIns="76197" bIns="38098" rtlCol="0">
            <a:spAutoFit/>
          </a:bodyPr>
          <a:lstStyle/>
          <a:p>
            <a:r>
              <a:rPr lang="ru-RU" altLang="en-US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Кровное родство с Европой</a:t>
            </a:r>
            <a:endParaRPr lang="ru-RU" altLang="en-US" sz="1600" b="1" dirty="0">
              <a:solidFill>
                <a:schemeClr val="bg1"/>
              </a:solidFill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</p:txBody>
      </p:sp>
      <p:sp>
        <p:nvSpPr>
          <p:cNvPr id="22" name="Text Box 5"/>
          <p:cNvSpPr txBox="1">
            <a:spLocks noChangeArrowheads="1"/>
          </p:cNvSpPr>
          <p:nvPr/>
        </p:nvSpPr>
        <p:spPr bwMode="auto">
          <a:xfrm>
            <a:off x="3442220" y="1369240"/>
            <a:ext cx="5416061" cy="2258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6197" tIns="38098" rIns="76197" bIns="38098">
            <a:spAutoFit/>
          </a:bodyPr>
          <a:lstStyle/>
          <a:p>
            <a:pPr algn="just">
              <a:lnSpc>
                <a:spcPct val="200000"/>
              </a:lnSpc>
              <a:spcAft>
                <a:spcPct val="50000"/>
              </a:spcAft>
              <a:buClr>
                <a:srgbClr val="FF3300"/>
              </a:buClr>
              <a:buFont typeface="Wingdings" pitchFamily="2" charset="2"/>
              <a:buChar char="p"/>
            </a:pP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   Техника Даюн продолжатель традиции тяжелого грузовика Европы</a:t>
            </a:r>
            <a:r>
              <a:rPr lang="ru-RU" altLang="zh-CN" sz="1050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—</a:t>
            </a:r>
            <a:r>
              <a:rPr lang="ru-RU" sz="105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VOLVO</a:t>
            </a:r>
            <a:endParaRPr lang="ru-RU" altLang="zh-CN" sz="1050" b="1" dirty="0">
              <a:solidFill>
                <a:srgbClr val="FF0000"/>
              </a:solidFill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  <a:p>
            <a:pPr algn="just">
              <a:lnSpc>
                <a:spcPct val="200000"/>
              </a:lnSpc>
              <a:spcAft>
                <a:spcPct val="50000"/>
              </a:spcAft>
              <a:buClr>
                <a:srgbClr val="FF3300"/>
              </a:buClr>
              <a:buFont typeface="Wingdings" pitchFamily="2" charset="2"/>
              <a:buChar char="p"/>
            </a:pP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altLang="en-US" sz="1050" dirty="0">
                <a:latin typeface="Times New Roman" pitchFamily="18" charset="0"/>
                <a:cs typeface="Times New Roman" pitchFamily="18" charset="0"/>
              </a:rPr>
              <a:t>Технический уровень </a:t>
            </a:r>
            <a:r>
              <a:rPr lang="ru-RU" altLang="en-US" sz="1050" dirty="0" smtClean="0">
                <a:latin typeface="Times New Roman" pitchFamily="18" charset="0"/>
                <a:cs typeface="Times New Roman" pitchFamily="18" charset="0"/>
              </a:rPr>
              <a:t>- Европейский</a:t>
            </a:r>
            <a:endParaRPr lang="ru-RU" altLang="zh-CN" sz="1050" dirty="0"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  <a:p>
            <a:pPr algn="just">
              <a:lnSpc>
                <a:spcPct val="200000"/>
              </a:lnSpc>
              <a:spcAft>
                <a:spcPct val="50000"/>
              </a:spcAft>
              <a:buClr>
                <a:srgbClr val="FF3300"/>
              </a:buClr>
              <a:buFont typeface="Wingdings" pitchFamily="2" charset="2"/>
              <a:buChar char="p"/>
            </a:pP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altLang="en-US" sz="10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en-US" sz="1050" dirty="0" smtClean="0">
                <a:latin typeface="Times New Roman" pitchFamily="18" charset="0"/>
                <a:cs typeface="Times New Roman" pitchFamily="18" charset="0"/>
              </a:rPr>
              <a:t>Стандарты </a:t>
            </a:r>
            <a:r>
              <a:rPr lang="ru-RU" altLang="en-US" sz="1050" dirty="0">
                <a:latin typeface="Times New Roman" pitchFamily="18" charset="0"/>
                <a:cs typeface="Times New Roman" pitchFamily="18" charset="0"/>
              </a:rPr>
              <a:t>качественного управления и производства </a:t>
            </a:r>
            <a:r>
              <a:rPr lang="ru-RU" altLang="en-US" sz="1050" dirty="0" smtClean="0">
                <a:latin typeface="Times New Roman" pitchFamily="18" charset="0"/>
                <a:cs typeface="Times New Roman" pitchFamily="18" charset="0"/>
              </a:rPr>
              <a:t> - Европейские</a:t>
            </a:r>
            <a:endParaRPr lang="ru-RU" altLang="zh-CN" sz="105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200000"/>
              </a:lnSpc>
              <a:spcAft>
                <a:spcPct val="50000"/>
              </a:spcAft>
              <a:buClr>
                <a:srgbClr val="FF3300"/>
              </a:buClr>
              <a:buFont typeface="Wingdings" pitchFamily="2" charset="2"/>
              <a:buChar char="p"/>
            </a:pPr>
            <a:r>
              <a:rPr lang="ru-RU" altLang="en-US" sz="1050" dirty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altLang="en-US" sz="1050" dirty="0" smtClean="0">
                <a:latin typeface="Times New Roman" pitchFamily="18" charset="0"/>
                <a:cs typeface="Times New Roman" pitchFamily="18" charset="0"/>
              </a:rPr>
              <a:t>Занимает лидирующие позиции </a:t>
            </a:r>
            <a:r>
              <a:rPr lang="ru-RU" altLang="en-US" sz="1050" dirty="0">
                <a:latin typeface="Times New Roman" pitchFamily="18" charset="0"/>
                <a:cs typeface="Times New Roman" pitchFamily="18" charset="0"/>
              </a:rPr>
              <a:t>в областях технического уровня, </a:t>
            </a:r>
            <a:r>
              <a:rPr lang="ru-RU" altLang="en-US" sz="1050" dirty="0" smtClean="0">
                <a:latin typeface="Times New Roman" pitchFamily="18" charset="0"/>
                <a:cs typeface="Times New Roman" pitchFamily="18" charset="0"/>
              </a:rPr>
              <a:t>экономии расхода </a:t>
            </a:r>
            <a:r>
              <a:rPr lang="ru-RU" altLang="en-US" sz="1050" dirty="0">
                <a:latin typeface="Times New Roman" pitchFamily="18" charset="0"/>
                <a:cs typeface="Times New Roman" pitchFamily="18" charset="0"/>
              </a:rPr>
              <a:t>масла </a:t>
            </a:r>
            <a:r>
              <a:rPr lang="ru-RU" altLang="en-US" sz="1050" dirty="0" smtClean="0">
                <a:latin typeface="Times New Roman" pitchFamily="18" charset="0"/>
                <a:cs typeface="Times New Roman" pitchFamily="18" charset="0"/>
              </a:rPr>
              <a:t>и топлива, </a:t>
            </a:r>
            <a:r>
              <a:rPr lang="ru-RU" altLang="en-US" sz="1050" dirty="0">
                <a:latin typeface="Times New Roman" pitchFamily="18" charset="0"/>
                <a:cs typeface="Times New Roman" pitchFamily="18" charset="0"/>
              </a:rPr>
              <a:t>безопасности и </a:t>
            </a:r>
            <a:r>
              <a:rPr lang="ru-RU" altLang="en-US" sz="1050" dirty="0" smtClean="0">
                <a:latin typeface="Times New Roman" pitchFamily="18" charset="0"/>
                <a:cs typeface="Times New Roman" pitchFamily="18" charset="0"/>
              </a:rPr>
              <a:t>комфорта, эффективности эксплуатации </a:t>
            </a:r>
            <a:r>
              <a:rPr lang="ru-RU" altLang="en-US" sz="1050" dirty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altLang="en-US" sz="1050" dirty="0" smtClean="0">
                <a:latin typeface="Times New Roman" pitchFamily="18" charset="0"/>
                <a:cs typeface="Times New Roman" pitchFamily="18" charset="0"/>
              </a:rPr>
              <a:t>т.д</a:t>
            </a:r>
            <a:r>
              <a:rPr lang="ru-RU" altLang="en-US" sz="105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altLang="zh-CN" sz="1050" dirty="0"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spcAft>
                <a:spcPct val="50000"/>
              </a:spcAft>
              <a:buClr>
                <a:srgbClr val="FF3300"/>
              </a:buClr>
              <a:buFont typeface="Wingdings" pitchFamily="2" charset="2"/>
              <a:buChar char="Ø"/>
            </a:pPr>
            <a:endParaRPr lang="ru-RU" altLang="en-US" sz="1050" dirty="0">
              <a:latin typeface="Times New Roman" pitchFamily="18" charset="0"/>
              <a:ea typeface="楷体_GB2312" pitchFamily="49" charset="-122"/>
              <a:cs typeface="Times New Roman" pitchFamily="18" charset="0"/>
            </a:endParaRPr>
          </a:p>
        </p:txBody>
      </p:sp>
      <p:pic>
        <p:nvPicPr>
          <p:cNvPr id="25" name="Picture 4" descr="C:\Users\lenovo\Desktop\QQ截图2012092509171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592" y="1563639"/>
            <a:ext cx="3191552" cy="20162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75856" y="160719"/>
            <a:ext cx="4320479" cy="323161"/>
          </a:xfrm>
          <a:prstGeom prst="rect">
            <a:avLst/>
          </a:prstGeom>
          <a:noFill/>
        </p:spPr>
        <p:txBody>
          <a:bodyPr wrap="square" lIns="76197" tIns="38098" rIns="76197" bIns="38098" rtlCol="0">
            <a:spAutoFit/>
          </a:bodyPr>
          <a:lstStyle/>
          <a:p>
            <a:r>
              <a:rPr lang="ru-RU" altLang="en-US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Безопасный и комфортный</a:t>
            </a:r>
            <a:endParaRPr lang="ru-RU" altLang="en-US" sz="1600" b="1" dirty="0">
              <a:solidFill>
                <a:schemeClr val="bg1"/>
              </a:solidFill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</p:txBody>
      </p:sp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152420" y="742956"/>
            <a:ext cx="1998791" cy="632222"/>
            <a:chOff x="2258" y="618"/>
            <a:chExt cx="1364" cy="531"/>
          </a:xfrm>
        </p:grpSpPr>
        <p:sp>
          <p:nvSpPr>
            <p:cNvPr id="5" name="AutoShape 1774"/>
            <p:cNvSpPr>
              <a:spLocks noChangeArrowheads="1"/>
            </p:cNvSpPr>
            <p:nvPr/>
          </p:nvSpPr>
          <p:spPr bwMode="auto">
            <a:xfrm>
              <a:off x="2258" y="707"/>
              <a:ext cx="1134" cy="442"/>
            </a:xfrm>
            <a:prstGeom prst="roundRect">
              <a:avLst>
                <a:gd name="adj" fmla="val 9574"/>
              </a:avLst>
            </a:prstGeom>
            <a:solidFill>
              <a:schemeClr val="bg1"/>
            </a:solidFill>
            <a:ln w="15875" cap="rnd" algn="ctr">
              <a:solidFill>
                <a:schemeClr val="accent1">
                  <a:lumMod val="75000"/>
                </a:schemeClr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" name="Oval 1742"/>
            <p:cNvSpPr>
              <a:spLocks noChangeArrowheads="1"/>
            </p:cNvSpPr>
            <p:nvPr/>
          </p:nvSpPr>
          <p:spPr bwMode="auto">
            <a:xfrm>
              <a:off x="2388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2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7" name="AutoShape 1739"/>
            <p:cNvSpPr>
              <a:spLocks noChangeArrowheads="1"/>
            </p:cNvSpPr>
            <p:nvPr/>
          </p:nvSpPr>
          <p:spPr bwMode="auto">
            <a:xfrm>
              <a:off x="2398" y="618"/>
              <a:ext cx="37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2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8" name="Oval 1746"/>
            <p:cNvSpPr>
              <a:spLocks noChangeArrowheads="1"/>
            </p:cNvSpPr>
            <p:nvPr/>
          </p:nvSpPr>
          <p:spPr bwMode="auto">
            <a:xfrm>
              <a:off x="2520" y="773"/>
              <a:ext cx="54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2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9" name="AutoShape 1748"/>
            <p:cNvSpPr>
              <a:spLocks noChangeArrowheads="1"/>
            </p:cNvSpPr>
            <p:nvPr/>
          </p:nvSpPr>
          <p:spPr bwMode="auto">
            <a:xfrm>
              <a:off x="2529" y="618"/>
              <a:ext cx="36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2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0" name="Oval 1750"/>
            <p:cNvSpPr>
              <a:spLocks noChangeArrowheads="1"/>
            </p:cNvSpPr>
            <p:nvPr/>
          </p:nvSpPr>
          <p:spPr bwMode="auto">
            <a:xfrm>
              <a:off x="2650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2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1" name="AutoShape 1752"/>
            <p:cNvSpPr>
              <a:spLocks noChangeArrowheads="1"/>
            </p:cNvSpPr>
            <p:nvPr/>
          </p:nvSpPr>
          <p:spPr bwMode="auto">
            <a:xfrm>
              <a:off x="2660" y="618"/>
              <a:ext cx="36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2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2" name="Oval 1754"/>
            <p:cNvSpPr>
              <a:spLocks noChangeArrowheads="1"/>
            </p:cNvSpPr>
            <p:nvPr/>
          </p:nvSpPr>
          <p:spPr bwMode="auto">
            <a:xfrm>
              <a:off x="2780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2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3" name="AutoShape 1756"/>
            <p:cNvSpPr>
              <a:spLocks noChangeArrowheads="1"/>
            </p:cNvSpPr>
            <p:nvPr/>
          </p:nvSpPr>
          <p:spPr bwMode="auto">
            <a:xfrm>
              <a:off x="2790" y="618"/>
              <a:ext cx="37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2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4" name="Oval 1758"/>
            <p:cNvSpPr>
              <a:spLocks noChangeArrowheads="1"/>
            </p:cNvSpPr>
            <p:nvPr/>
          </p:nvSpPr>
          <p:spPr bwMode="auto">
            <a:xfrm>
              <a:off x="2912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2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5" name="AutoShape 1760"/>
            <p:cNvSpPr>
              <a:spLocks noChangeArrowheads="1"/>
            </p:cNvSpPr>
            <p:nvPr/>
          </p:nvSpPr>
          <p:spPr bwMode="auto">
            <a:xfrm>
              <a:off x="2921" y="618"/>
              <a:ext cx="36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2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6" name="Oval 1762"/>
            <p:cNvSpPr>
              <a:spLocks noChangeArrowheads="1"/>
            </p:cNvSpPr>
            <p:nvPr/>
          </p:nvSpPr>
          <p:spPr bwMode="auto">
            <a:xfrm>
              <a:off x="3042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2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7" name="AutoShape 1764"/>
            <p:cNvSpPr>
              <a:spLocks noChangeArrowheads="1"/>
            </p:cNvSpPr>
            <p:nvPr/>
          </p:nvSpPr>
          <p:spPr bwMode="auto">
            <a:xfrm>
              <a:off x="3052" y="618"/>
              <a:ext cx="36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2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8" name="Oval 1766"/>
            <p:cNvSpPr>
              <a:spLocks noChangeArrowheads="1"/>
            </p:cNvSpPr>
            <p:nvPr/>
          </p:nvSpPr>
          <p:spPr bwMode="auto">
            <a:xfrm>
              <a:off x="3173" y="773"/>
              <a:ext cx="54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2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9" name="AutoShape 1768"/>
            <p:cNvSpPr>
              <a:spLocks noChangeArrowheads="1"/>
            </p:cNvSpPr>
            <p:nvPr/>
          </p:nvSpPr>
          <p:spPr bwMode="auto">
            <a:xfrm>
              <a:off x="3182" y="618"/>
              <a:ext cx="37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2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20" name="Line 1778"/>
            <p:cNvSpPr>
              <a:spLocks noChangeShapeType="1"/>
            </p:cNvSpPr>
            <p:nvPr/>
          </p:nvSpPr>
          <p:spPr bwMode="auto">
            <a:xfrm>
              <a:off x="2406" y="1055"/>
              <a:ext cx="895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 type="oval" w="sm" len="sm"/>
              <a:tailEnd/>
            </a:ln>
          </p:spPr>
          <p:txBody>
            <a:bodyPr/>
            <a:lstStyle/>
            <a:p>
              <a:endParaRPr lang="zh-CN" altLang="en-US" sz="12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" name="Rectangle 24"/>
            <p:cNvSpPr>
              <a:spLocks noChangeArrowheads="1"/>
            </p:cNvSpPr>
            <p:nvPr/>
          </p:nvSpPr>
          <p:spPr bwMode="auto">
            <a:xfrm>
              <a:off x="2290" y="774"/>
              <a:ext cx="1332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altLang="en-US" sz="1200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Безопасный и комфортный</a:t>
              </a:r>
              <a:endParaRPr lang="ru-RU" altLang="en-US" sz="1200" dirty="0">
                <a:solidFill>
                  <a:srgbClr val="C00000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endParaRPr>
            </a:p>
          </p:txBody>
        </p:sp>
      </p:grpSp>
      <p:pic>
        <p:nvPicPr>
          <p:cNvPr id="22" name="Picture 3" descr="C:\Users\lenovo\Desktop\QQ截图20120925092437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14494"/>
            <a:ext cx="5652120" cy="2350860"/>
          </a:xfrm>
          <a:prstGeom prst="rect">
            <a:avLst/>
          </a:prstGeom>
          <a:noFill/>
        </p:spPr>
      </p:pic>
      <p:sp>
        <p:nvSpPr>
          <p:cNvPr id="23" name="Rectangle 31"/>
          <p:cNvSpPr>
            <a:spLocks noChangeArrowheads="1"/>
          </p:cNvSpPr>
          <p:nvPr/>
        </p:nvSpPr>
        <p:spPr bwMode="auto">
          <a:xfrm>
            <a:off x="2209800" y="685803"/>
            <a:ext cx="6934200" cy="261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6197" tIns="38098" rIns="76197" bIns="38098">
            <a:spAutoFit/>
          </a:bodyPr>
          <a:lstStyle/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Полностью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соответствует проекту безопасности </a:t>
            </a:r>
            <a:r>
              <a:rPr lang="ru-RU" sz="1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VOLVO -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Европейская звезда безопасности.</a:t>
            </a:r>
            <a:endParaRPr lang="ru-RU" altLang="en-US" sz="1200" b="1" dirty="0"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</p:txBody>
      </p:sp>
      <p:pic>
        <p:nvPicPr>
          <p:cNvPr id="24" name="Picture 1" descr="C:\Users\lenovo\Desktop\124334896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768" y="952506"/>
            <a:ext cx="1219200" cy="914400"/>
          </a:xfrm>
          <a:prstGeom prst="rect">
            <a:avLst/>
          </a:prstGeom>
          <a:noFill/>
        </p:spPr>
      </p:pic>
      <p:pic>
        <p:nvPicPr>
          <p:cNvPr id="25" name="Picture 3" descr="C:\Users\lenovo\Desktop\QQ截图20120925093508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28184" y="2067694"/>
            <a:ext cx="2357453" cy="2689435"/>
          </a:xfrm>
          <a:prstGeom prst="rect">
            <a:avLst/>
          </a:prstGeom>
          <a:noFill/>
        </p:spPr>
      </p:pic>
      <p:sp>
        <p:nvSpPr>
          <p:cNvPr id="26" name="左箭头 25"/>
          <p:cNvSpPr/>
          <p:nvPr/>
        </p:nvSpPr>
        <p:spPr bwMode="auto">
          <a:xfrm rot="20472323">
            <a:off x="5161915" y="1801226"/>
            <a:ext cx="1924980" cy="339330"/>
          </a:xfrm>
          <a:prstGeom prst="leftArrow">
            <a:avLst>
              <a:gd name="adj1" fmla="val 50000"/>
              <a:gd name="adj2" fmla="val 138888"/>
            </a:avLst>
          </a:prstGeom>
          <a:noFill/>
          <a:ln w="381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wrap="none" lIns="76197" tIns="38098" rIns="76197" bIns="38098" rtlCol="0" anchor="ctr"/>
          <a:lstStyle/>
          <a:p>
            <a:pPr algn="ctr"/>
            <a:endParaRPr lang="zh-CN" altLang="en-US" sz="105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左箭头 26"/>
          <p:cNvSpPr/>
          <p:nvPr/>
        </p:nvSpPr>
        <p:spPr bwMode="auto">
          <a:xfrm rot="1586225">
            <a:off x="5211390" y="3412318"/>
            <a:ext cx="1158862" cy="321471"/>
          </a:xfrm>
          <a:prstGeom prst="leftArrow">
            <a:avLst>
              <a:gd name="adj1" fmla="val 50000"/>
              <a:gd name="adj2" fmla="val 133447"/>
            </a:avLst>
          </a:prstGeom>
          <a:noFill/>
          <a:ln w="381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wrap="none" lIns="76197" tIns="38098" rIns="76197" bIns="38098" rtlCol="0" anchor="ctr"/>
          <a:lstStyle/>
          <a:p>
            <a:pPr algn="ctr"/>
            <a:endParaRPr lang="zh-CN" altLang="en-US" sz="105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52402" y="589350"/>
            <a:ext cx="1735015" cy="632222"/>
            <a:chOff x="2258" y="618"/>
            <a:chExt cx="1184" cy="531"/>
          </a:xfrm>
        </p:grpSpPr>
        <p:sp>
          <p:nvSpPr>
            <p:cNvPr id="3" name="AutoShape 1774"/>
            <p:cNvSpPr>
              <a:spLocks noChangeArrowheads="1"/>
            </p:cNvSpPr>
            <p:nvPr/>
          </p:nvSpPr>
          <p:spPr bwMode="auto">
            <a:xfrm>
              <a:off x="2258" y="707"/>
              <a:ext cx="1134" cy="442"/>
            </a:xfrm>
            <a:prstGeom prst="roundRect">
              <a:avLst>
                <a:gd name="adj" fmla="val 9574"/>
              </a:avLst>
            </a:prstGeom>
            <a:solidFill>
              <a:schemeClr val="bg1"/>
            </a:solidFill>
            <a:ln w="15875" cap="rnd" algn="ctr">
              <a:solidFill>
                <a:schemeClr val="accent1">
                  <a:lumMod val="75000"/>
                </a:schemeClr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1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" name="Oval 1742"/>
            <p:cNvSpPr>
              <a:spLocks noChangeArrowheads="1"/>
            </p:cNvSpPr>
            <p:nvPr/>
          </p:nvSpPr>
          <p:spPr bwMode="auto">
            <a:xfrm>
              <a:off x="2388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1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5" name="AutoShape 1739"/>
            <p:cNvSpPr>
              <a:spLocks noChangeArrowheads="1"/>
            </p:cNvSpPr>
            <p:nvPr/>
          </p:nvSpPr>
          <p:spPr bwMode="auto">
            <a:xfrm>
              <a:off x="2398" y="618"/>
              <a:ext cx="37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1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6" name="Oval 1746"/>
            <p:cNvSpPr>
              <a:spLocks noChangeArrowheads="1"/>
            </p:cNvSpPr>
            <p:nvPr/>
          </p:nvSpPr>
          <p:spPr bwMode="auto">
            <a:xfrm>
              <a:off x="2520" y="773"/>
              <a:ext cx="54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1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7" name="AutoShape 1748"/>
            <p:cNvSpPr>
              <a:spLocks noChangeArrowheads="1"/>
            </p:cNvSpPr>
            <p:nvPr/>
          </p:nvSpPr>
          <p:spPr bwMode="auto">
            <a:xfrm>
              <a:off x="2529" y="618"/>
              <a:ext cx="36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1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8" name="Oval 1750"/>
            <p:cNvSpPr>
              <a:spLocks noChangeArrowheads="1"/>
            </p:cNvSpPr>
            <p:nvPr/>
          </p:nvSpPr>
          <p:spPr bwMode="auto">
            <a:xfrm>
              <a:off x="2650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1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9" name="AutoShape 1752"/>
            <p:cNvSpPr>
              <a:spLocks noChangeArrowheads="1"/>
            </p:cNvSpPr>
            <p:nvPr/>
          </p:nvSpPr>
          <p:spPr bwMode="auto">
            <a:xfrm>
              <a:off x="2660" y="618"/>
              <a:ext cx="36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1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0" name="Oval 1754"/>
            <p:cNvSpPr>
              <a:spLocks noChangeArrowheads="1"/>
            </p:cNvSpPr>
            <p:nvPr/>
          </p:nvSpPr>
          <p:spPr bwMode="auto">
            <a:xfrm>
              <a:off x="2780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1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1" name="AutoShape 1756"/>
            <p:cNvSpPr>
              <a:spLocks noChangeArrowheads="1"/>
            </p:cNvSpPr>
            <p:nvPr/>
          </p:nvSpPr>
          <p:spPr bwMode="auto">
            <a:xfrm>
              <a:off x="2790" y="618"/>
              <a:ext cx="37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1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2" name="Oval 1758"/>
            <p:cNvSpPr>
              <a:spLocks noChangeArrowheads="1"/>
            </p:cNvSpPr>
            <p:nvPr/>
          </p:nvSpPr>
          <p:spPr bwMode="auto">
            <a:xfrm>
              <a:off x="2912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1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3" name="AutoShape 1760"/>
            <p:cNvSpPr>
              <a:spLocks noChangeArrowheads="1"/>
            </p:cNvSpPr>
            <p:nvPr/>
          </p:nvSpPr>
          <p:spPr bwMode="auto">
            <a:xfrm>
              <a:off x="2921" y="618"/>
              <a:ext cx="36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1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4" name="Oval 1762"/>
            <p:cNvSpPr>
              <a:spLocks noChangeArrowheads="1"/>
            </p:cNvSpPr>
            <p:nvPr/>
          </p:nvSpPr>
          <p:spPr bwMode="auto">
            <a:xfrm>
              <a:off x="3042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1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5" name="AutoShape 1764"/>
            <p:cNvSpPr>
              <a:spLocks noChangeArrowheads="1"/>
            </p:cNvSpPr>
            <p:nvPr/>
          </p:nvSpPr>
          <p:spPr bwMode="auto">
            <a:xfrm>
              <a:off x="3052" y="618"/>
              <a:ext cx="36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1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6" name="Oval 1766"/>
            <p:cNvSpPr>
              <a:spLocks noChangeArrowheads="1"/>
            </p:cNvSpPr>
            <p:nvPr/>
          </p:nvSpPr>
          <p:spPr bwMode="auto">
            <a:xfrm>
              <a:off x="3173" y="773"/>
              <a:ext cx="54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1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7" name="AutoShape 1768"/>
            <p:cNvSpPr>
              <a:spLocks noChangeArrowheads="1"/>
            </p:cNvSpPr>
            <p:nvPr/>
          </p:nvSpPr>
          <p:spPr bwMode="auto">
            <a:xfrm>
              <a:off x="3182" y="618"/>
              <a:ext cx="37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1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8" name="Line 1778"/>
            <p:cNvSpPr>
              <a:spLocks noChangeShapeType="1"/>
            </p:cNvSpPr>
            <p:nvPr/>
          </p:nvSpPr>
          <p:spPr bwMode="auto">
            <a:xfrm>
              <a:off x="2406" y="1055"/>
              <a:ext cx="895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 type="oval" w="sm" len="sm"/>
              <a:tailEnd/>
            </a:ln>
          </p:spPr>
          <p:txBody>
            <a:bodyPr/>
            <a:lstStyle/>
            <a:p>
              <a:endParaRPr lang="zh-CN" altLang="en-US" sz="11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" name="Rectangle 24"/>
            <p:cNvSpPr>
              <a:spLocks noChangeArrowheads="1"/>
            </p:cNvSpPr>
            <p:nvPr/>
          </p:nvSpPr>
          <p:spPr bwMode="auto">
            <a:xfrm>
              <a:off x="2398" y="828"/>
              <a:ext cx="1044" cy="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altLang="en-US" sz="1100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Безопасный и уютный</a:t>
              </a:r>
              <a:endParaRPr lang="ru-RU" altLang="en-US" sz="1100" dirty="0">
                <a:solidFill>
                  <a:srgbClr val="C00000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3563888" y="160719"/>
            <a:ext cx="4580011" cy="384717"/>
          </a:xfrm>
          <a:prstGeom prst="rect">
            <a:avLst/>
          </a:prstGeom>
          <a:noFill/>
        </p:spPr>
        <p:txBody>
          <a:bodyPr wrap="square" lIns="76197" tIns="38098" rIns="76197" bIns="38098" rtlCol="0">
            <a:spAutoFit/>
          </a:bodyPr>
          <a:lstStyle/>
          <a:p>
            <a:r>
              <a:rPr lang="ru-RU" altLang="en-US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Безопасный и комфортный </a:t>
            </a:r>
            <a:endParaRPr lang="ru-RU" altLang="en-US" sz="2000" b="1" dirty="0">
              <a:solidFill>
                <a:schemeClr val="bg1"/>
              </a:solidFill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</p:txBody>
      </p:sp>
      <p:sp>
        <p:nvSpPr>
          <p:cNvPr id="21" name="Rectangle 6"/>
          <p:cNvSpPr>
            <a:spLocks noChangeArrowheads="1"/>
          </p:cNvSpPr>
          <p:nvPr/>
        </p:nvSpPr>
        <p:spPr bwMode="auto">
          <a:xfrm>
            <a:off x="1887417" y="627534"/>
            <a:ext cx="7256583" cy="35701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76197" tIns="38098" rIns="76197" bIns="38098">
            <a:spAutoFit/>
          </a:bodyPr>
          <a:lstStyle/>
          <a:p>
            <a:pPr marL="297645" indent="-297645">
              <a:lnSpc>
                <a:spcPct val="130000"/>
              </a:lnSpc>
              <a:spcBef>
                <a:spcPct val="50000"/>
              </a:spcBef>
              <a:buClr>
                <a:srgbClr val="0066FF"/>
              </a:buClr>
            </a:pPr>
            <a:r>
              <a:rPr lang="ru-RU" altLang="zh-CN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altLang="en-US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 Кабина</a:t>
            </a:r>
            <a:r>
              <a:rPr lang="ru-RU" altLang="en-US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en-US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водителя - полностью стальной конструкции формы «птичье гнездо».</a:t>
            </a:r>
            <a:endParaRPr lang="ru-RU" altLang="en-US" sz="1400" b="1" dirty="0">
              <a:solidFill>
                <a:srgbClr val="FF0000"/>
              </a:solidFill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</p:txBody>
      </p:sp>
      <p:sp>
        <p:nvSpPr>
          <p:cNvPr id="22" name="Rectangle 12"/>
          <p:cNvSpPr>
            <a:spLocks noChangeArrowheads="1"/>
          </p:cNvSpPr>
          <p:nvPr/>
        </p:nvSpPr>
        <p:spPr bwMode="auto">
          <a:xfrm>
            <a:off x="3352801" y="1275150"/>
            <a:ext cx="4791099" cy="618627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square" lIns="76197" tIns="38098" rIns="76197" bIns="38098">
            <a:spAutoFit/>
          </a:bodyPr>
          <a:lstStyle/>
          <a:p>
            <a:pPr marL="296321" indent="-296321" algn="just">
              <a:lnSpc>
                <a:spcPct val="130000"/>
              </a:lnSpc>
              <a:spcAft>
                <a:spcPct val="50000"/>
              </a:spcAft>
              <a:buClr>
                <a:srgbClr val="FF0000"/>
              </a:buClr>
              <a:buFont typeface="Wingdings" pitchFamily="2" charset="2"/>
              <a:buChar char="p"/>
            </a:pPr>
            <a:r>
              <a:rPr lang="ru-RU" sz="800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При производстве кабины </a:t>
            </a:r>
            <a:r>
              <a:rPr lang="ru-RU" sz="800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водителя </a:t>
            </a:r>
            <a:r>
              <a:rPr lang="ru-RU" sz="800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применяется высокопрочный стальной лист с </a:t>
            </a:r>
            <a:r>
              <a:rPr lang="ru-RU" sz="800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толщиной </a:t>
            </a:r>
            <a:r>
              <a:rPr lang="ru-RU" sz="800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до </a:t>
            </a:r>
            <a:r>
              <a:rPr lang="ru-RU" sz="800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2mm</a:t>
            </a:r>
            <a:r>
              <a:rPr lang="ru-RU" sz="800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, вес кабины  превышает почти на </a:t>
            </a:r>
            <a:r>
              <a:rPr lang="ru-RU" sz="800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20% </a:t>
            </a:r>
            <a:r>
              <a:rPr lang="ru-RU" sz="800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вес кабины обычного китайского </a:t>
            </a:r>
            <a:r>
              <a:rPr lang="ru-RU" sz="800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грузовика</a:t>
            </a:r>
            <a:r>
              <a:rPr lang="ru-RU" sz="800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altLang="en-US" sz="800" dirty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  <a:p>
            <a:pPr marL="296321" indent="-296321" algn="just">
              <a:lnSpc>
                <a:spcPct val="130000"/>
              </a:lnSpc>
              <a:spcAft>
                <a:spcPct val="50000"/>
              </a:spcAft>
              <a:buClr>
                <a:srgbClr val="FF0000"/>
              </a:buClr>
              <a:buFont typeface="Wingdings" pitchFamily="2" charset="2"/>
              <a:buChar char="p"/>
            </a:pPr>
            <a:r>
              <a:rPr lang="ru-RU" sz="800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Корпус кабины водителя полностью производится по </a:t>
            </a:r>
            <a:r>
              <a:rPr lang="ru-RU" sz="800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технологии VOLVO.</a:t>
            </a:r>
            <a:endParaRPr lang="ru-RU" altLang="zh-CN" sz="800" dirty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3" name="Group 7"/>
          <p:cNvGrpSpPr>
            <a:grpSpLocks/>
          </p:cNvGrpSpPr>
          <p:nvPr/>
        </p:nvGrpSpPr>
        <p:grpSpPr bwMode="auto">
          <a:xfrm>
            <a:off x="152412" y="589346"/>
            <a:ext cx="1830268" cy="632222"/>
            <a:chOff x="2258" y="618"/>
            <a:chExt cx="1249" cy="531"/>
          </a:xfrm>
        </p:grpSpPr>
        <p:sp>
          <p:nvSpPr>
            <p:cNvPr id="24" name="AutoShape 1774"/>
            <p:cNvSpPr>
              <a:spLocks noChangeArrowheads="1"/>
            </p:cNvSpPr>
            <p:nvPr/>
          </p:nvSpPr>
          <p:spPr bwMode="auto">
            <a:xfrm>
              <a:off x="2258" y="707"/>
              <a:ext cx="1134" cy="442"/>
            </a:xfrm>
            <a:prstGeom prst="roundRect">
              <a:avLst>
                <a:gd name="adj" fmla="val 9574"/>
              </a:avLst>
            </a:prstGeom>
            <a:solidFill>
              <a:schemeClr val="bg1"/>
            </a:solidFill>
            <a:ln w="15875" cap="rnd" algn="ctr">
              <a:solidFill>
                <a:schemeClr val="accent1">
                  <a:lumMod val="75000"/>
                </a:schemeClr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0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5" name="Oval 1742"/>
            <p:cNvSpPr>
              <a:spLocks noChangeArrowheads="1"/>
            </p:cNvSpPr>
            <p:nvPr/>
          </p:nvSpPr>
          <p:spPr bwMode="auto">
            <a:xfrm>
              <a:off x="2388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8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26" name="AutoShape 1739"/>
            <p:cNvSpPr>
              <a:spLocks noChangeArrowheads="1"/>
            </p:cNvSpPr>
            <p:nvPr/>
          </p:nvSpPr>
          <p:spPr bwMode="auto">
            <a:xfrm>
              <a:off x="2398" y="618"/>
              <a:ext cx="37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8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27" name="Oval 1746"/>
            <p:cNvSpPr>
              <a:spLocks noChangeArrowheads="1"/>
            </p:cNvSpPr>
            <p:nvPr/>
          </p:nvSpPr>
          <p:spPr bwMode="auto">
            <a:xfrm>
              <a:off x="2520" y="773"/>
              <a:ext cx="54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8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28" name="AutoShape 1748"/>
            <p:cNvSpPr>
              <a:spLocks noChangeArrowheads="1"/>
            </p:cNvSpPr>
            <p:nvPr/>
          </p:nvSpPr>
          <p:spPr bwMode="auto">
            <a:xfrm>
              <a:off x="2529" y="618"/>
              <a:ext cx="36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8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29" name="Oval 1750"/>
            <p:cNvSpPr>
              <a:spLocks noChangeArrowheads="1"/>
            </p:cNvSpPr>
            <p:nvPr/>
          </p:nvSpPr>
          <p:spPr bwMode="auto">
            <a:xfrm>
              <a:off x="2650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8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30" name="AutoShape 1752"/>
            <p:cNvSpPr>
              <a:spLocks noChangeArrowheads="1"/>
            </p:cNvSpPr>
            <p:nvPr/>
          </p:nvSpPr>
          <p:spPr bwMode="auto">
            <a:xfrm>
              <a:off x="2660" y="618"/>
              <a:ext cx="36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8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31" name="Oval 1754"/>
            <p:cNvSpPr>
              <a:spLocks noChangeArrowheads="1"/>
            </p:cNvSpPr>
            <p:nvPr/>
          </p:nvSpPr>
          <p:spPr bwMode="auto">
            <a:xfrm>
              <a:off x="2780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8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32" name="AutoShape 1756"/>
            <p:cNvSpPr>
              <a:spLocks noChangeArrowheads="1"/>
            </p:cNvSpPr>
            <p:nvPr/>
          </p:nvSpPr>
          <p:spPr bwMode="auto">
            <a:xfrm>
              <a:off x="2790" y="618"/>
              <a:ext cx="37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8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33" name="Oval 1758"/>
            <p:cNvSpPr>
              <a:spLocks noChangeArrowheads="1"/>
            </p:cNvSpPr>
            <p:nvPr/>
          </p:nvSpPr>
          <p:spPr bwMode="auto">
            <a:xfrm>
              <a:off x="2912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8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34" name="AutoShape 1760"/>
            <p:cNvSpPr>
              <a:spLocks noChangeArrowheads="1"/>
            </p:cNvSpPr>
            <p:nvPr/>
          </p:nvSpPr>
          <p:spPr bwMode="auto">
            <a:xfrm>
              <a:off x="2921" y="618"/>
              <a:ext cx="36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8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35" name="Oval 1762"/>
            <p:cNvSpPr>
              <a:spLocks noChangeArrowheads="1"/>
            </p:cNvSpPr>
            <p:nvPr/>
          </p:nvSpPr>
          <p:spPr bwMode="auto">
            <a:xfrm>
              <a:off x="3042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8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36" name="AutoShape 1764"/>
            <p:cNvSpPr>
              <a:spLocks noChangeArrowheads="1"/>
            </p:cNvSpPr>
            <p:nvPr/>
          </p:nvSpPr>
          <p:spPr bwMode="auto">
            <a:xfrm>
              <a:off x="3052" y="618"/>
              <a:ext cx="36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8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37" name="Oval 1766"/>
            <p:cNvSpPr>
              <a:spLocks noChangeArrowheads="1"/>
            </p:cNvSpPr>
            <p:nvPr/>
          </p:nvSpPr>
          <p:spPr bwMode="auto">
            <a:xfrm>
              <a:off x="3173" y="773"/>
              <a:ext cx="54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8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38" name="AutoShape 1768"/>
            <p:cNvSpPr>
              <a:spLocks noChangeArrowheads="1"/>
            </p:cNvSpPr>
            <p:nvPr/>
          </p:nvSpPr>
          <p:spPr bwMode="auto">
            <a:xfrm>
              <a:off x="3182" y="618"/>
              <a:ext cx="37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8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39" name="Line 1778"/>
            <p:cNvSpPr>
              <a:spLocks noChangeShapeType="1"/>
            </p:cNvSpPr>
            <p:nvPr/>
          </p:nvSpPr>
          <p:spPr bwMode="auto">
            <a:xfrm>
              <a:off x="2406" y="1055"/>
              <a:ext cx="895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 type="oval" w="sm" len="sm"/>
              <a:tailEnd/>
            </a:ln>
          </p:spPr>
          <p:txBody>
            <a:bodyPr/>
            <a:lstStyle/>
            <a:p>
              <a:endParaRPr lang="zh-CN" altLang="en-US" sz="1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0" name="Rectangle 24"/>
            <p:cNvSpPr>
              <a:spLocks noChangeArrowheads="1"/>
            </p:cNvSpPr>
            <p:nvPr/>
          </p:nvSpPr>
          <p:spPr bwMode="auto">
            <a:xfrm>
              <a:off x="2365" y="828"/>
              <a:ext cx="1142" cy="2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altLang="en-US" sz="1000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Безопасный и комфортный</a:t>
              </a:r>
              <a:endParaRPr lang="ru-RU" altLang="en-US" sz="1000" dirty="0">
                <a:solidFill>
                  <a:srgbClr val="C00000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endParaRPr>
            </a:p>
          </p:txBody>
        </p:sp>
      </p:grpSp>
      <p:pic>
        <p:nvPicPr>
          <p:cNvPr id="41" name="Picture 6" descr="机器人"/>
          <p:cNvPicPr>
            <a:picLocks noChangeAspect="1" noChangeArrowheads="1"/>
          </p:cNvPicPr>
          <p:nvPr/>
        </p:nvPicPr>
        <p:blipFill>
          <a:blip r:embed="rId2" cstate="print"/>
          <a:srcRect l="8170" r="4085"/>
          <a:stretch>
            <a:fillRect/>
          </a:stretch>
        </p:blipFill>
        <p:spPr bwMode="auto">
          <a:xfrm>
            <a:off x="152403" y="1332296"/>
            <a:ext cx="3214661" cy="172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" name="Text Box 4"/>
          <p:cNvSpPr txBox="1">
            <a:spLocks noChangeArrowheads="1"/>
          </p:cNvSpPr>
          <p:nvPr/>
        </p:nvSpPr>
        <p:spPr bwMode="auto">
          <a:xfrm>
            <a:off x="381001" y="3243497"/>
            <a:ext cx="6248526" cy="323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6197" tIns="38098" rIns="76197" bIns="38098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истема 4-х точечной подвески кабины водителя</a:t>
            </a:r>
            <a:endParaRPr lang="ru-RU" altLang="en-US" sz="1600" b="1" dirty="0">
              <a:solidFill>
                <a:srgbClr val="FF0000"/>
              </a:solidFill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</p:txBody>
      </p:sp>
      <p:sp>
        <p:nvSpPr>
          <p:cNvPr id="43" name="Rectangle 12"/>
          <p:cNvSpPr>
            <a:spLocks noChangeArrowheads="1"/>
          </p:cNvSpPr>
          <p:nvPr/>
        </p:nvSpPr>
        <p:spPr bwMode="auto">
          <a:xfrm>
            <a:off x="-32" y="3729854"/>
            <a:ext cx="5562608" cy="901781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square" lIns="76197" tIns="38098" rIns="76197" bIns="38098">
            <a:spAutoFit/>
          </a:bodyPr>
          <a:lstStyle/>
          <a:p>
            <a:pPr marL="296321" indent="-296321">
              <a:lnSpc>
                <a:spcPct val="130000"/>
              </a:lnSpc>
              <a:spcAft>
                <a:spcPct val="50000"/>
              </a:spcAft>
              <a:buClr>
                <a:srgbClr val="FF0000"/>
              </a:buClr>
              <a:buFont typeface="Wingdings" pitchFamily="2" charset="2"/>
              <a:buChar char="p"/>
            </a:pPr>
            <a:r>
              <a:rPr lang="ru-RU" sz="800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В случае удара, кабина способна смещаться  </a:t>
            </a:r>
            <a:r>
              <a:rPr lang="ru-RU" sz="800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800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15-20см  без  нарушения  геометрии;</a:t>
            </a:r>
            <a:endParaRPr lang="ru-RU" altLang="zh-CN" sz="800" dirty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  <a:p>
            <a:pPr marL="296321" indent="-296321">
              <a:lnSpc>
                <a:spcPct val="130000"/>
              </a:lnSpc>
              <a:spcAft>
                <a:spcPct val="50000"/>
              </a:spcAft>
              <a:buClr>
                <a:srgbClr val="FF0000"/>
              </a:buClr>
              <a:buFont typeface="Wingdings" pitchFamily="2" charset="2"/>
              <a:buChar char="p"/>
            </a:pPr>
            <a:r>
              <a:rPr lang="ru-RU" altLang="en-US" sz="800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Осуществляет </a:t>
            </a:r>
            <a:r>
              <a:rPr lang="ru-RU" altLang="en-US" sz="800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функцию </a:t>
            </a:r>
            <a:r>
              <a:rPr lang="ru-RU" altLang="en-US" sz="800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демпфирования </a:t>
            </a:r>
            <a:r>
              <a:rPr lang="ru-RU" altLang="en-US" sz="800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altLang="en-US" sz="800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поглощения энергии удара, обеспечивая высокую безопасность.</a:t>
            </a:r>
            <a:endParaRPr lang="ru-RU" altLang="zh-CN" sz="800" dirty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  <a:p>
            <a:pPr marL="296321" indent="-296321">
              <a:lnSpc>
                <a:spcPct val="130000"/>
              </a:lnSpc>
              <a:spcAft>
                <a:spcPct val="50000"/>
              </a:spcAft>
              <a:buClr>
                <a:srgbClr val="FF0000"/>
              </a:buClr>
              <a:buFont typeface="Wingdings" pitchFamily="2" charset="2"/>
              <a:buChar char="p"/>
            </a:pPr>
            <a:r>
              <a:rPr lang="ru-RU" altLang="en-US" sz="800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Кабина водителя </a:t>
            </a:r>
            <a:r>
              <a:rPr lang="ru-RU" altLang="en-US" sz="800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имеет 4-х точечную подвеску, что </a:t>
            </a:r>
            <a:r>
              <a:rPr lang="ru-RU" altLang="en-US" sz="800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одновременно </a:t>
            </a:r>
            <a:r>
              <a:rPr lang="ru-RU" altLang="en-US" sz="800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обеспечивает безопасность и комфорт.</a:t>
            </a:r>
            <a:endParaRPr lang="ru-RU" altLang="en-US" sz="800" dirty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  <a:p>
            <a:pPr marL="296321" indent="-296321">
              <a:lnSpc>
                <a:spcPct val="130000"/>
              </a:lnSpc>
              <a:spcAft>
                <a:spcPct val="50000"/>
              </a:spcAft>
              <a:buClr>
                <a:srgbClr val="FF0000"/>
              </a:buClr>
              <a:buFont typeface="Wingdings" pitchFamily="2" charset="2"/>
              <a:buChar char="p"/>
            </a:pPr>
            <a:endParaRPr lang="ru-RU" altLang="zh-CN" sz="800" dirty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4" name="Picture 5" descr="四点悬浮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21826" y="3161096"/>
            <a:ext cx="2893141" cy="15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7" descr="Спиральный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50420" y="1967609"/>
            <a:ext cx="1006945" cy="972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06740" y="1893777"/>
            <a:ext cx="914400" cy="1189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" name="椭圆 46"/>
          <p:cNvSpPr/>
          <p:nvPr/>
        </p:nvSpPr>
        <p:spPr bwMode="auto">
          <a:xfrm>
            <a:off x="6934200" y="3789746"/>
            <a:ext cx="533400" cy="514350"/>
          </a:xfrm>
          <a:prstGeom prst="ellipse">
            <a:avLst/>
          </a:prstGeom>
          <a:noFill/>
          <a:ln w="57150">
            <a:solidFill>
              <a:srgbClr val="FF00FF"/>
            </a:solidFill>
            <a:round/>
            <a:headEnd/>
            <a:tailEnd/>
          </a:ln>
        </p:spPr>
        <p:txBody>
          <a:bodyPr wrap="none" lIns="76197" tIns="38098" rIns="76197" bIns="38098" anchor="ctr"/>
          <a:lstStyle/>
          <a:p>
            <a:endParaRPr lang="zh-CN" altLang="en-US" sz="1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" name="椭圆 47"/>
          <p:cNvSpPr/>
          <p:nvPr/>
        </p:nvSpPr>
        <p:spPr bwMode="auto">
          <a:xfrm>
            <a:off x="7467600" y="3103946"/>
            <a:ext cx="533400" cy="514350"/>
          </a:xfrm>
          <a:prstGeom prst="ellipse">
            <a:avLst/>
          </a:prstGeom>
          <a:noFill/>
          <a:ln w="57150">
            <a:solidFill>
              <a:srgbClr val="FF00FF"/>
            </a:solidFill>
            <a:round/>
            <a:headEnd/>
            <a:tailEnd/>
          </a:ln>
        </p:spPr>
        <p:txBody>
          <a:bodyPr wrap="none" lIns="76197" tIns="38098" rIns="76197" bIns="38098" anchor="ctr"/>
          <a:lstStyle/>
          <a:p>
            <a:endParaRPr lang="zh-CN" altLang="en-US" sz="1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Line 9"/>
          <p:cNvSpPr>
            <a:spLocks noChangeShapeType="1"/>
          </p:cNvSpPr>
          <p:nvPr/>
        </p:nvSpPr>
        <p:spPr bwMode="auto">
          <a:xfrm flipH="1">
            <a:off x="6172200" y="4132650"/>
            <a:ext cx="762000" cy="403189"/>
          </a:xfrm>
          <a:prstGeom prst="line">
            <a:avLst/>
          </a:prstGeom>
          <a:noFill/>
          <a:ln w="57150">
            <a:solidFill>
              <a:srgbClr val="FF00FF"/>
            </a:solidFill>
            <a:round/>
            <a:headEnd/>
            <a:tailEnd type="triangle" w="med" len="med"/>
          </a:ln>
        </p:spPr>
        <p:txBody>
          <a:bodyPr lIns="76197" tIns="38098" rIns="76197" bIns="38098"/>
          <a:lstStyle/>
          <a:p>
            <a:endParaRPr lang="zh-CN" altLang="en-US" sz="1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Line 9"/>
          <p:cNvSpPr>
            <a:spLocks noChangeShapeType="1"/>
          </p:cNvSpPr>
          <p:nvPr/>
        </p:nvSpPr>
        <p:spPr bwMode="auto">
          <a:xfrm flipV="1">
            <a:off x="7924800" y="2761046"/>
            <a:ext cx="641294" cy="400050"/>
          </a:xfrm>
          <a:prstGeom prst="line">
            <a:avLst/>
          </a:prstGeom>
          <a:noFill/>
          <a:ln w="57150">
            <a:solidFill>
              <a:srgbClr val="FF00FF"/>
            </a:solidFill>
            <a:round/>
            <a:headEnd/>
            <a:tailEnd type="triangle" w="med" len="med"/>
          </a:ln>
        </p:spPr>
        <p:txBody>
          <a:bodyPr lIns="76197" tIns="38098" rIns="76197" bIns="38098"/>
          <a:lstStyle/>
          <a:p>
            <a:endParaRPr lang="zh-CN" altLang="en-US" sz="10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5" descr="Кабина водителя автоматично перемещается назад в аварийности удара тяжелого грузовика Даюнь"/>
          <p:cNvPicPr>
            <a:picLocks noChangeAspect="1" noChangeArrowheads="1"/>
          </p:cNvPicPr>
          <p:nvPr/>
        </p:nvPicPr>
        <p:blipFill>
          <a:blip r:embed="rId2" cstate="print"/>
          <a:srcRect t="3334" b="3300"/>
          <a:stretch>
            <a:fillRect/>
          </a:stretch>
        </p:blipFill>
        <p:spPr bwMode="auto">
          <a:xfrm>
            <a:off x="4214810" y="1071552"/>
            <a:ext cx="4419600" cy="2320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4" descr="Безопасность тяжелого грузовика Даюнь является очень хорошей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371600"/>
            <a:ext cx="3658768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5" name="Rectangle 12"/>
          <p:cNvSpPr>
            <a:spLocks noChangeArrowheads="1"/>
          </p:cNvSpPr>
          <p:nvPr/>
        </p:nvSpPr>
        <p:spPr bwMode="auto">
          <a:xfrm>
            <a:off x="323528" y="3795886"/>
            <a:ext cx="8591872" cy="683777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55600" indent="-355600" algn="just">
              <a:lnSpc>
                <a:spcPct val="130000"/>
              </a:lnSpc>
              <a:spcAft>
                <a:spcPct val="50000"/>
              </a:spcAft>
              <a:buClr>
                <a:srgbClr val="FF0000"/>
              </a:buClr>
              <a:buFont typeface="Wingdings" pitchFamily="2" charset="2"/>
              <a:buChar char="p"/>
            </a:pPr>
            <a:endParaRPr lang="ru-RU" sz="900" b="1" dirty="0" smtClean="0">
              <a:latin typeface="Times New Roman" pitchFamily="18" charset="0"/>
              <a:cs typeface="Times New Roman" pitchFamily="18" charset="0"/>
            </a:endParaRPr>
          </a:p>
          <a:p>
            <a:pPr marL="355600" indent="-355600" algn="just">
              <a:lnSpc>
                <a:spcPct val="130000"/>
              </a:lnSpc>
              <a:spcAft>
                <a:spcPct val="50000"/>
              </a:spcAft>
              <a:buClr>
                <a:srgbClr val="FF0000"/>
              </a:buClr>
              <a:buFont typeface="Wingdings" pitchFamily="2" charset="2"/>
              <a:buChar char="p"/>
            </a:pPr>
            <a:r>
              <a:rPr lang="ru-RU" sz="9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00" b="1" dirty="0">
                <a:latin typeface="Times New Roman" pitchFamily="18" charset="0"/>
                <a:cs typeface="Times New Roman" pitchFamily="18" charset="0"/>
              </a:rPr>
              <a:t>После получения удара, кабина водителя может моноблоком </a:t>
            </a:r>
            <a:r>
              <a:rPr lang="ru-RU" sz="900" b="1" dirty="0" smtClean="0">
                <a:latin typeface="Times New Roman" pitchFamily="18" charset="0"/>
                <a:cs typeface="Times New Roman" pitchFamily="18" charset="0"/>
              </a:rPr>
              <a:t>перемещаться </a:t>
            </a:r>
            <a:r>
              <a:rPr lang="ru-RU" sz="900" b="1" dirty="0">
                <a:latin typeface="Times New Roman" pitchFamily="18" charset="0"/>
                <a:cs typeface="Times New Roman" pitchFamily="18" charset="0"/>
              </a:rPr>
              <a:t>назад на</a:t>
            </a:r>
            <a:r>
              <a:rPr lang="ru-RU" sz="9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150-200mm</a:t>
            </a:r>
            <a:r>
              <a:rPr lang="ru-RU" sz="900" b="1" dirty="0" smtClean="0">
                <a:latin typeface="Times New Roman" pitchFamily="18" charset="0"/>
                <a:cs typeface="Times New Roman" pitchFamily="18" charset="0"/>
              </a:rPr>
              <a:t>, что одновременно защищает водителя и пассажиров, а также уменьшает степень разрушения кабины, что уменьшает возможные убытки для собственника.</a:t>
            </a:r>
            <a:endParaRPr lang="ru-RU" altLang="zh-CN" sz="900" b="1" dirty="0"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</p:txBody>
      </p:sp>
      <p:sp>
        <p:nvSpPr>
          <p:cNvPr id="35846" name="TextBox 7"/>
          <p:cNvSpPr txBox="1">
            <a:spLocks noChangeArrowheads="1"/>
          </p:cNvSpPr>
          <p:nvPr/>
        </p:nvSpPr>
        <p:spPr bwMode="auto">
          <a:xfrm>
            <a:off x="1258765" y="3611220"/>
            <a:ext cx="6742593" cy="36933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ru-RU" altLang="en-US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Пример смещения </a:t>
            </a:r>
            <a:r>
              <a:rPr lang="ru-RU" altLang="en-US" sz="1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моноблоком кабины водителя</a:t>
            </a:r>
          </a:p>
        </p:txBody>
      </p:sp>
      <p:sp>
        <p:nvSpPr>
          <p:cNvPr id="35847" name="Rectangle 31"/>
          <p:cNvSpPr>
            <a:spLocks noChangeArrowheads="1"/>
          </p:cNvSpPr>
          <p:nvPr/>
        </p:nvSpPr>
        <p:spPr bwMode="auto">
          <a:xfrm>
            <a:off x="2152651" y="571486"/>
            <a:ext cx="620556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altLang="en-US" sz="1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Кабина водителя перемещается назад моноблоком, чтобы обеспечить безопасность </a:t>
            </a:r>
            <a:r>
              <a:rPr lang="ru-RU" altLang="en-US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водителя.</a:t>
            </a:r>
            <a:endParaRPr lang="ru-RU" altLang="en-US" sz="1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219808" y="750095"/>
            <a:ext cx="1661746" cy="632222"/>
            <a:chOff x="2258" y="618"/>
            <a:chExt cx="1134" cy="531"/>
          </a:xfrm>
        </p:grpSpPr>
        <p:sp>
          <p:nvSpPr>
            <p:cNvPr id="11" name="AutoShape 1774"/>
            <p:cNvSpPr>
              <a:spLocks noChangeArrowheads="1"/>
            </p:cNvSpPr>
            <p:nvPr/>
          </p:nvSpPr>
          <p:spPr bwMode="auto">
            <a:xfrm>
              <a:off x="2258" y="707"/>
              <a:ext cx="1134" cy="442"/>
            </a:xfrm>
            <a:prstGeom prst="roundRect">
              <a:avLst>
                <a:gd name="adj" fmla="val 9574"/>
              </a:avLst>
            </a:prstGeom>
            <a:solidFill>
              <a:schemeClr val="bg1"/>
            </a:solidFill>
            <a:ln w="15875" cap="rnd" algn="ctr">
              <a:solidFill>
                <a:schemeClr val="accent1">
                  <a:lumMod val="75000"/>
                </a:schemeClr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0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5852" name="Oval 1742"/>
            <p:cNvSpPr>
              <a:spLocks noChangeArrowheads="1"/>
            </p:cNvSpPr>
            <p:nvPr/>
          </p:nvSpPr>
          <p:spPr bwMode="auto">
            <a:xfrm>
              <a:off x="2388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9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3" name="AutoShape 1739"/>
            <p:cNvSpPr>
              <a:spLocks noChangeArrowheads="1"/>
            </p:cNvSpPr>
            <p:nvPr/>
          </p:nvSpPr>
          <p:spPr bwMode="auto">
            <a:xfrm>
              <a:off x="2398" y="618"/>
              <a:ext cx="37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9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35854" name="Oval 1746"/>
            <p:cNvSpPr>
              <a:spLocks noChangeArrowheads="1"/>
            </p:cNvSpPr>
            <p:nvPr/>
          </p:nvSpPr>
          <p:spPr bwMode="auto">
            <a:xfrm>
              <a:off x="2520" y="773"/>
              <a:ext cx="54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9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5" name="AutoShape 1748"/>
            <p:cNvSpPr>
              <a:spLocks noChangeArrowheads="1"/>
            </p:cNvSpPr>
            <p:nvPr/>
          </p:nvSpPr>
          <p:spPr bwMode="auto">
            <a:xfrm>
              <a:off x="2529" y="618"/>
              <a:ext cx="36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9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35856" name="Oval 1750"/>
            <p:cNvSpPr>
              <a:spLocks noChangeArrowheads="1"/>
            </p:cNvSpPr>
            <p:nvPr/>
          </p:nvSpPr>
          <p:spPr bwMode="auto">
            <a:xfrm>
              <a:off x="2650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9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7" name="AutoShape 1752"/>
            <p:cNvSpPr>
              <a:spLocks noChangeArrowheads="1"/>
            </p:cNvSpPr>
            <p:nvPr/>
          </p:nvSpPr>
          <p:spPr bwMode="auto">
            <a:xfrm>
              <a:off x="2660" y="618"/>
              <a:ext cx="36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9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35858" name="Oval 1754"/>
            <p:cNvSpPr>
              <a:spLocks noChangeArrowheads="1"/>
            </p:cNvSpPr>
            <p:nvPr/>
          </p:nvSpPr>
          <p:spPr bwMode="auto">
            <a:xfrm>
              <a:off x="2780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9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9" name="AutoShape 1756"/>
            <p:cNvSpPr>
              <a:spLocks noChangeArrowheads="1"/>
            </p:cNvSpPr>
            <p:nvPr/>
          </p:nvSpPr>
          <p:spPr bwMode="auto">
            <a:xfrm>
              <a:off x="2790" y="618"/>
              <a:ext cx="37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9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35860" name="Oval 1758"/>
            <p:cNvSpPr>
              <a:spLocks noChangeArrowheads="1"/>
            </p:cNvSpPr>
            <p:nvPr/>
          </p:nvSpPr>
          <p:spPr bwMode="auto">
            <a:xfrm>
              <a:off x="2912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9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21" name="AutoShape 1760"/>
            <p:cNvSpPr>
              <a:spLocks noChangeArrowheads="1"/>
            </p:cNvSpPr>
            <p:nvPr/>
          </p:nvSpPr>
          <p:spPr bwMode="auto">
            <a:xfrm>
              <a:off x="2921" y="618"/>
              <a:ext cx="36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9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35862" name="Oval 1762"/>
            <p:cNvSpPr>
              <a:spLocks noChangeArrowheads="1"/>
            </p:cNvSpPr>
            <p:nvPr/>
          </p:nvSpPr>
          <p:spPr bwMode="auto">
            <a:xfrm>
              <a:off x="3042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9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23" name="AutoShape 1764"/>
            <p:cNvSpPr>
              <a:spLocks noChangeArrowheads="1"/>
            </p:cNvSpPr>
            <p:nvPr/>
          </p:nvSpPr>
          <p:spPr bwMode="auto">
            <a:xfrm>
              <a:off x="3052" y="618"/>
              <a:ext cx="36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9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35864" name="Oval 1766"/>
            <p:cNvSpPr>
              <a:spLocks noChangeArrowheads="1"/>
            </p:cNvSpPr>
            <p:nvPr/>
          </p:nvSpPr>
          <p:spPr bwMode="auto">
            <a:xfrm>
              <a:off x="3173" y="773"/>
              <a:ext cx="54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9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25" name="AutoShape 1768"/>
            <p:cNvSpPr>
              <a:spLocks noChangeArrowheads="1"/>
            </p:cNvSpPr>
            <p:nvPr/>
          </p:nvSpPr>
          <p:spPr bwMode="auto">
            <a:xfrm>
              <a:off x="3182" y="618"/>
              <a:ext cx="37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9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35866" name="Line 1778"/>
            <p:cNvSpPr>
              <a:spLocks noChangeShapeType="1"/>
            </p:cNvSpPr>
            <p:nvPr/>
          </p:nvSpPr>
          <p:spPr bwMode="auto">
            <a:xfrm>
              <a:off x="2406" y="1055"/>
              <a:ext cx="895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 type="oval" w="sm" len="sm"/>
              <a:tailEnd/>
            </a:ln>
          </p:spPr>
          <p:txBody>
            <a:bodyPr/>
            <a:lstStyle/>
            <a:p>
              <a:endParaRPr lang="zh-CN" altLang="en-US" sz="1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5867" name="Rectangle 24"/>
            <p:cNvSpPr>
              <a:spLocks noChangeArrowheads="1"/>
            </p:cNvSpPr>
            <p:nvPr/>
          </p:nvSpPr>
          <p:spPr bwMode="auto">
            <a:xfrm>
              <a:off x="2474" y="808"/>
              <a:ext cx="675" cy="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altLang="en-US" sz="1100" dirty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Безопасность</a:t>
              </a:r>
            </a:p>
          </p:txBody>
        </p:sp>
      </p:grpSp>
      <p:sp>
        <p:nvSpPr>
          <p:cNvPr id="35849" name="Text Box 3"/>
          <p:cNvSpPr txBox="1">
            <a:spLocks noChangeArrowheads="1"/>
          </p:cNvSpPr>
          <p:nvPr/>
        </p:nvSpPr>
        <p:spPr bwMode="auto">
          <a:xfrm>
            <a:off x="2895601" y="171450"/>
            <a:ext cx="1981200" cy="37367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95737" tIns="47868" rIns="95737" bIns="47868">
            <a:spAutoFit/>
          </a:bodyPr>
          <a:lstStyle/>
          <a:p>
            <a:pPr defTabSz="935038">
              <a:spcBef>
                <a:spcPct val="20000"/>
              </a:spcBef>
            </a:pPr>
            <a:r>
              <a:rPr lang="ru-RU" altLang="en-US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Ⅲ. Безопасность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70" name="Text Box 54"/>
          <p:cNvSpPr txBox="1">
            <a:spLocks noChangeArrowheads="1"/>
          </p:cNvSpPr>
          <p:nvPr/>
        </p:nvSpPr>
        <p:spPr bwMode="auto">
          <a:xfrm>
            <a:off x="2051720" y="685803"/>
            <a:ext cx="7306628" cy="276995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  <p:txBody>
          <a:bodyPr wrap="square" lIns="76197" tIns="38098" rIns="76197" bIns="38098">
            <a:spAutoFit/>
          </a:bodyPr>
          <a:lstStyle/>
          <a:p>
            <a:pPr marL="285739" indent="-285739"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3. Разнообразная пассивная безопасность.</a:t>
            </a:r>
            <a:endParaRPr lang="ru-RU" altLang="en-US" sz="1300" b="1" dirty="0">
              <a:solidFill>
                <a:srgbClr val="FF0000"/>
              </a:solidFill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</p:txBody>
      </p:sp>
      <p:pic>
        <p:nvPicPr>
          <p:cNvPr id="109570" name="Picture 2" descr="C:\Users\lenovo\Desktop\QQ截图2012100709414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1840" y="958440"/>
            <a:ext cx="3124200" cy="2756317"/>
          </a:xfrm>
          <a:prstGeom prst="rect">
            <a:avLst/>
          </a:prstGeom>
          <a:noFill/>
        </p:spPr>
      </p:pic>
      <p:pic>
        <p:nvPicPr>
          <p:cNvPr id="109571" name="Picture 3" descr="C:\Users\lenovo\Desktop\QQ截图2012100709430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2" y="1371604"/>
            <a:ext cx="1765340" cy="1143001"/>
          </a:xfrm>
          <a:prstGeom prst="rect">
            <a:avLst/>
          </a:prstGeom>
          <a:noFill/>
        </p:spPr>
      </p:pic>
      <p:pic>
        <p:nvPicPr>
          <p:cNvPr id="109572" name="Picture 4" descr="C:\Users\lenovo\Desktop\QQ截图20121007094429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67600" y="1085850"/>
            <a:ext cx="1495077" cy="1600200"/>
          </a:xfrm>
          <a:prstGeom prst="rect">
            <a:avLst/>
          </a:prstGeom>
          <a:noFill/>
        </p:spPr>
      </p:pic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02932" y="3143250"/>
            <a:ext cx="2041071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9573" name="Picture 5" descr="C:\Users\lenovo\Desktop\QQ截图20121007094853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81001" y="3028950"/>
            <a:ext cx="1788806" cy="1028700"/>
          </a:xfrm>
          <a:prstGeom prst="rect">
            <a:avLst/>
          </a:prstGeom>
          <a:noFill/>
        </p:spPr>
      </p:pic>
      <p:pic>
        <p:nvPicPr>
          <p:cNvPr id="109574" name="Picture 6" descr="C:\Users\lenovo\Desktop\QQ截图20121007095245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467601" y="1085850"/>
            <a:ext cx="719166" cy="571500"/>
          </a:xfrm>
          <a:prstGeom prst="rect">
            <a:avLst/>
          </a:prstGeom>
          <a:noFill/>
        </p:spPr>
      </p:pic>
      <p:sp>
        <p:nvSpPr>
          <p:cNvPr id="38" name="Text Box 54"/>
          <p:cNvSpPr txBox="1">
            <a:spLocks noChangeArrowheads="1"/>
          </p:cNvSpPr>
          <p:nvPr/>
        </p:nvSpPr>
        <p:spPr bwMode="auto">
          <a:xfrm>
            <a:off x="7239000" y="2743202"/>
            <a:ext cx="1752600" cy="184662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  <p:txBody>
          <a:bodyPr wrap="square" lIns="76197" tIns="38098" rIns="76197" bIns="38098">
            <a:spAutoFit/>
          </a:bodyPr>
          <a:lstStyle/>
          <a:p>
            <a:pPr marL="285739" indent="-285739" algn="ctr"/>
            <a:r>
              <a:rPr lang="ru-RU" altLang="en-US" sz="7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3-х точечный ремень безопасности</a:t>
            </a:r>
            <a:endParaRPr lang="ru-RU" altLang="en-US" sz="700" b="1" dirty="0">
              <a:solidFill>
                <a:srgbClr val="FF0000"/>
              </a:solidFill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</p:txBody>
      </p:sp>
      <p:sp>
        <p:nvSpPr>
          <p:cNvPr id="39" name="Text Box 54"/>
          <p:cNvSpPr txBox="1">
            <a:spLocks noChangeArrowheads="1"/>
          </p:cNvSpPr>
          <p:nvPr/>
        </p:nvSpPr>
        <p:spPr bwMode="auto">
          <a:xfrm>
            <a:off x="7239000" y="4229100"/>
            <a:ext cx="1752600" cy="292384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  <p:txBody>
          <a:bodyPr wrap="square" lIns="76197" tIns="38098" rIns="76197" bIns="38098">
            <a:spAutoFit/>
          </a:bodyPr>
          <a:lstStyle/>
          <a:p>
            <a:pPr marL="285739" indent="-285739" algn="ctr"/>
            <a:r>
              <a:rPr lang="ru-RU" sz="7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Высококачественный ABS, эффективно сокращает тормозной путь</a:t>
            </a:r>
            <a:endParaRPr lang="ru-RU" altLang="en-US" sz="700" b="1" dirty="0">
              <a:solidFill>
                <a:srgbClr val="FF0000"/>
              </a:solidFill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</p:txBody>
      </p:sp>
      <p:sp>
        <p:nvSpPr>
          <p:cNvPr id="40" name="Text Box 54"/>
          <p:cNvSpPr txBox="1">
            <a:spLocks noChangeArrowheads="1"/>
          </p:cNvSpPr>
          <p:nvPr/>
        </p:nvSpPr>
        <p:spPr bwMode="auto">
          <a:xfrm>
            <a:off x="228600" y="2571750"/>
            <a:ext cx="2209800" cy="184662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  <p:txBody>
          <a:bodyPr wrap="square" lIns="76197" tIns="38098" rIns="76197" bIns="38098">
            <a:spAutoFit/>
          </a:bodyPr>
          <a:lstStyle/>
          <a:p>
            <a:pPr marL="285739" indent="-285739" algn="ctr"/>
            <a:r>
              <a:rPr lang="ru-RU" altLang="en-US" sz="7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Зеркала заднего обзора</a:t>
            </a:r>
            <a:endParaRPr lang="ru-RU" altLang="en-US" sz="700" b="1" dirty="0">
              <a:solidFill>
                <a:srgbClr val="FF0000"/>
              </a:solidFill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</p:txBody>
      </p:sp>
      <p:sp>
        <p:nvSpPr>
          <p:cNvPr id="46" name="Text Box 54"/>
          <p:cNvSpPr txBox="1">
            <a:spLocks noChangeArrowheads="1"/>
          </p:cNvSpPr>
          <p:nvPr/>
        </p:nvSpPr>
        <p:spPr bwMode="auto">
          <a:xfrm>
            <a:off x="228600" y="4171954"/>
            <a:ext cx="2209800" cy="184662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  <p:txBody>
          <a:bodyPr wrap="square" lIns="76197" tIns="38098" rIns="76197" bIns="38098">
            <a:spAutoFit/>
          </a:bodyPr>
          <a:lstStyle/>
          <a:p>
            <a:pPr marL="285739" indent="-285739" algn="ctr"/>
            <a:r>
              <a:rPr lang="ru-RU" altLang="en-US" sz="7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Защитная панель коленей водителя и пассажиров</a:t>
            </a:r>
            <a:endParaRPr lang="ru-RU" altLang="en-US" sz="700" b="1" dirty="0">
              <a:solidFill>
                <a:srgbClr val="FF0000"/>
              </a:solidFill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</p:txBody>
      </p:sp>
      <p:sp>
        <p:nvSpPr>
          <p:cNvPr id="50" name="左箭头 49"/>
          <p:cNvSpPr/>
          <p:nvPr/>
        </p:nvSpPr>
        <p:spPr bwMode="auto">
          <a:xfrm rot="688444">
            <a:off x="1991033" y="2050754"/>
            <a:ext cx="1467840" cy="184751"/>
          </a:xfrm>
          <a:prstGeom prst="leftArrow">
            <a:avLst>
              <a:gd name="adj1" fmla="val 50000"/>
              <a:gd name="adj2" fmla="val 135271"/>
            </a:avLst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vert="horz" wrap="square" lIns="76197" tIns="38098" rIns="76197" bIns="38098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1800" dirty="0" smtClean="0">
              <a:latin typeface="Times New Roman" pitchFamily="18" charset="0"/>
              <a:ea typeface="黑体" pitchFamily="2" charset="-122"/>
              <a:cs typeface="Times New Roman" pitchFamily="18" charset="0"/>
            </a:endParaRPr>
          </a:p>
        </p:txBody>
      </p:sp>
      <p:sp>
        <p:nvSpPr>
          <p:cNvPr id="54" name="左箭头 53"/>
          <p:cNvSpPr/>
          <p:nvPr/>
        </p:nvSpPr>
        <p:spPr bwMode="auto">
          <a:xfrm rot="20923889">
            <a:off x="1991119" y="3077580"/>
            <a:ext cx="1467840" cy="184751"/>
          </a:xfrm>
          <a:prstGeom prst="leftArrow">
            <a:avLst>
              <a:gd name="adj1" fmla="val 50000"/>
              <a:gd name="adj2" fmla="val 135271"/>
            </a:avLst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vert="horz" wrap="square" lIns="76197" tIns="38098" rIns="76197" bIns="38098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1800" dirty="0" smtClean="0">
              <a:latin typeface="Times New Roman" pitchFamily="18" charset="0"/>
              <a:ea typeface="黑体" pitchFamily="2" charset="-122"/>
              <a:cs typeface="Times New Roman" pitchFamily="18" charset="0"/>
            </a:endParaRPr>
          </a:p>
        </p:txBody>
      </p:sp>
      <p:sp>
        <p:nvSpPr>
          <p:cNvPr id="55" name="左箭头 54"/>
          <p:cNvSpPr/>
          <p:nvPr/>
        </p:nvSpPr>
        <p:spPr bwMode="auto">
          <a:xfrm rot="11539616">
            <a:off x="6105375" y="3030034"/>
            <a:ext cx="1467840" cy="184751"/>
          </a:xfrm>
          <a:prstGeom prst="leftArrow">
            <a:avLst>
              <a:gd name="adj1" fmla="val 50000"/>
              <a:gd name="adj2" fmla="val 135271"/>
            </a:avLst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vert="horz" wrap="square" lIns="76197" tIns="38098" rIns="76197" bIns="38098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1800" dirty="0" smtClean="0">
              <a:latin typeface="Times New Roman" pitchFamily="18" charset="0"/>
              <a:ea typeface="黑体" pitchFamily="2" charset="-122"/>
              <a:cs typeface="Times New Roman" pitchFamily="18" charset="0"/>
            </a:endParaRPr>
          </a:p>
        </p:txBody>
      </p:sp>
      <p:sp>
        <p:nvSpPr>
          <p:cNvPr id="56" name="左箭头 55"/>
          <p:cNvSpPr/>
          <p:nvPr/>
        </p:nvSpPr>
        <p:spPr bwMode="auto">
          <a:xfrm rot="9428862">
            <a:off x="6086226" y="1806720"/>
            <a:ext cx="1467840" cy="184751"/>
          </a:xfrm>
          <a:prstGeom prst="leftArrow">
            <a:avLst>
              <a:gd name="adj1" fmla="val 50000"/>
              <a:gd name="adj2" fmla="val 135271"/>
            </a:avLst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vert="horz" wrap="square" lIns="76197" tIns="38098" rIns="76197" bIns="38098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1800" dirty="0" smtClean="0">
              <a:latin typeface="Times New Roman" pitchFamily="18" charset="0"/>
              <a:ea typeface="黑体" pitchFamily="2" charset="-122"/>
              <a:cs typeface="Times New Roman" pitchFamily="18" charset="0"/>
            </a:endParaRPr>
          </a:p>
        </p:txBody>
      </p:sp>
      <p:pic>
        <p:nvPicPr>
          <p:cNvPr id="36" name="图片 35" descr="2.bmp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429124" y="3714758"/>
            <a:ext cx="2057400" cy="1085850"/>
          </a:xfrm>
          <a:prstGeom prst="rect">
            <a:avLst/>
          </a:prstGeom>
        </p:spPr>
      </p:pic>
      <p:sp>
        <p:nvSpPr>
          <p:cNvPr id="37" name="左箭头 36"/>
          <p:cNvSpPr/>
          <p:nvPr/>
        </p:nvSpPr>
        <p:spPr bwMode="auto">
          <a:xfrm rot="15394741">
            <a:off x="4650966" y="3313206"/>
            <a:ext cx="1100880" cy="246334"/>
          </a:xfrm>
          <a:prstGeom prst="leftArrow">
            <a:avLst>
              <a:gd name="adj1" fmla="val 50000"/>
              <a:gd name="adj2" fmla="val 135271"/>
            </a:avLst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vert="horz" wrap="square" lIns="76197" tIns="38098" rIns="76197" bIns="38098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1800" dirty="0" smtClean="0">
              <a:latin typeface="Times New Roman" pitchFamily="18" charset="0"/>
              <a:ea typeface="黑体" pitchFamily="2" charset="-122"/>
              <a:cs typeface="Times New Roman" pitchFamily="18" charset="0"/>
            </a:endParaRPr>
          </a:p>
        </p:txBody>
      </p:sp>
      <p:sp>
        <p:nvSpPr>
          <p:cNvPr id="41" name="Text Box 54"/>
          <p:cNvSpPr txBox="1">
            <a:spLocks noChangeArrowheads="1"/>
          </p:cNvSpPr>
          <p:nvPr/>
        </p:nvSpPr>
        <p:spPr bwMode="auto">
          <a:xfrm>
            <a:off x="3000364" y="4071948"/>
            <a:ext cx="1357322" cy="292384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  <p:txBody>
          <a:bodyPr wrap="square" lIns="76197" tIns="38098" rIns="76197" bIns="38098">
            <a:spAutoFit/>
          </a:bodyPr>
          <a:lstStyle/>
          <a:p>
            <a:pPr marL="285739" indent="-285739"/>
            <a:r>
              <a:rPr lang="ru-RU" altLang="en-US" sz="7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Телескопический рулевой механизм</a:t>
            </a:r>
            <a:endParaRPr lang="ru-RU" altLang="en-US" sz="700" b="1" dirty="0">
              <a:solidFill>
                <a:srgbClr val="FF0000"/>
              </a:solidFill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923928" y="160719"/>
            <a:ext cx="3816423" cy="353939"/>
          </a:xfrm>
          <a:prstGeom prst="rect">
            <a:avLst/>
          </a:prstGeom>
          <a:noFill/>
        </p:spPr>
        <p:txBody>
          <a:bodyPr wrap="square" lIns="76197" tIns="38098" rIns="76197" bIns="38098" rtlCol="0">
            <a:spAutoFit/>
          </a:bodyPr>
          <a:lstStyle/>
          <a:p>
            <a:r>
              <a:rPr lang="ru-RU" altLang="en-US" sz="1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Безопасный и комфортный</a:t>
            </a:r>
            <a:endParaRPr lang="ru-RU" altLang="en-US" sz="1800" b="1" dirty="0">
              <a:solidFill>
                <a:schemeClr val="bg1"/>
              </a:solidFill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</p:txBody>
      </p:sp>
      <p:grpSp>
        <p:nvGrpSpPr>
          <p:cNvPr id="43" name="Group 7"/>
          <p:cNvGrpSpPr>
            <a:grpSpLocks/>
          </p:cNvGrpSpPr>
          <p:nvPr/>
        </p:nvGrpSpPr>
        <p:grpSpPr bwMode="auto">
          <a:xfrm>
            <a:off x="152422" y="589346"/>
            <a:ext cx="2007586" cy="632222"/>
            <a:chOff x="2258" y="618"/>
            <a:chExt cx="1370" cy="531"/>
          </a:xfrm>
        </p:grpSpPr>
        <p:sp>
          <p:nvSpPr>
            <p:cNvPr id="44" name="AutoShape 1774"/>
            <p:cNvSpPr>
              <a:spLocks noChangeArrowheads="1"/>
            </p:cNvSpPr>
            <p:nvPr/>
          </p:nvSpPr>
          <p:spPr bwMode="auto">
            <a:xfrm>
              <a:off x="2258" y="707"/>
              <a:ext cx="1134" cy="442"/>
            </a:xfrm>
            <a:prstGeom prst="roundRect">
              <a:avLst>
                <a:gd name="adj" fmla="val 9574"/>
              </a:avLst>
            </a:prstGeom>
            <a:solidFill>
              <a:schemeClr val="bg1"/>
            </a:solidFill>
            <a:ln w="15875" cap="rnd" algn="ctr">
              <a:solidFill>
                <a:schemeClr val="accent1">
                  <a:lumMod val="75000"/>
                </a:schemeClr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1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5" name="Oval 1742"/>
            <p:cNvSpPr>
              <a:spLocks noChangeArrowheads="1"/>
            </p:cNvSpPr>
            <p:nvPr/>
          </p:nvSpPr>
          <p:spPr bwMode="auto">
            <a:xfrm>
              <a:off x="2388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0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47" name="AutoShape 1739"/>
            <p:cNvSpPr>
              <a:spLocks noChangeArrowheads="1"/>
            </p:cNvSpPr>
            <p:nvPr/>
          </p:nvSpPr>
          <p:spPr bwMode="auto">
            <a:xfrm>
              <a:off x="2398" y="618"/>
              <a:ext cx="37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0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48" name="Oval 1746"/>
            <p:cNvSpPr>
              <a:spLocks noChangeArrowheads="1"/>
            </p:cNvSpPr>
            <p:nvPr/>
          </p:nvSpPr>
          <p:spPr bwMode="auto">
            <a:xfrm>
              <a:off x="2520" y="773"/>
              <a:ext cx="54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0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49" name="AutoShape 1748"/>
            <p:cNvSpPr>
              <a:spLocks noChangeArrowheads="1"/>
            </p:cNvSpPr>
            <p:nvPr/>
          </p:nvSpPr>
          <p:spPr bwMode="auto">
            <a:xfrm>
              <a:off x="2529" y="618"/>
              <a:ext cx="36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0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51" name="Oval 1750"/>
            <p:cNvSpPr>
              <a:spLocks noChangeArrowheads="1"/>
            </p:cNvSpPr>
            <p:nvPr/>
          </p:nvSpPr>
          <p:spPr bwMode="auto">
            <a:xfrm>
              <a:off x="2650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0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52" name="AutoShape 1752"/>
            <p:cNvSpPr>
              <a:spLocks noChangeArrowheads="1"/>
            </p:cNvSpPr>
            <p:nvPr/>
          </p:nvSpPr>
          <p:spPr bwMode="auto">
            <a:xfrm>
              <a:off x="2660" y="618"/>
              <a:ext cx="36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0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53" name="Oval 1754"/>
            <p:cNvSpPr>
              <a:spLocks noChangeArrowheads="1"/>
            </p:cNvSpPr>
            <p:nvPr/>
          </p:nvSpPr>
          <p:spPr bwMode="auto">
            <a:xfrm>
              <a:off x="2780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0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57" name="AutoShape 1756"/>
            <p:cNvSpPr>
              <a:spLocks noChangeArrowheads="1"/>
            </p:cNvSpPr>
            <p:nvPr/>
          </p:nvSpPr>
          <p:spPr bwMode="auto">
            <a:xfrm>
              <a:off x="2790" y="618"/>
              <a:ext cx="37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0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58" name="Oval 1758"/>
            <p:cNvSpPr>
              <a:spLocks noChangeArrowheads="1"/>
            </p:cNvSpPr>
            <p:nvPr/>
          </p:nvSpPr>
          <p:spPr bwMode="auto">
            <a:xfrm>
              <a:off x="2912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0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59" name="AutoShape 1760"/>
            <p:cNvSpPr>
              <a:spLocks noChangeArrowheads="1"/>
            </p:cNvSpPr>
            <p:nvPr/>
          </p:nvSpPr>
          <p:spPr bwMode="auto">
            <a:xfrm>
              <a:off x="2921" y="618"/>
              <a:ext cx="36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0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60" name="Oval 1762"/>
            <p:cNvSpPr>
              <a:spLocks noChangeArrowheads="1"/>
            </p:cNvSpPr>
            <p:nvPr/>
          </p:nvSpPr>
          <p:spPr bwMode="auto">
            <a:xfrm>
              <a:off x="3042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0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61" name="AutoShape 1764"/>
            <p:cNvSpPr>
              <a:spLocks noChangeArrowheads="1"/>
            </p:cNvSpPr>
            <p:nvPr/>
          </p:nvSpPr>
          <p:spPr bwMode="auto">
            <a:xfrm>
              <a:off x="3052" y="618"/>
              <a:ext cx="36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0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62" name="Oval 1766"/>
            <p:cNvSpPr>
              <a:spLocks noChangeArrowheads="1"/>
            </p:cNvSpPr>
            <p:nvPr/>
          </p:nvSpPr>
          <p:spPr bwMode="auto">
            <a:xfrm>
              <a:off x="3173" y="773"/>
              <a:ext cx="54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0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63" name="AutoShape 1768"/>
            <p:cNvSpPr>
              <a:spLocks noChangeArrowheads="1"/>
            </p:cNvSpPr>
            <p:nvPr/>
          </p:nvSpPr>
          <p:spPr bwMode="auto">
            <a:xfrm>
              <a:off x="3182" y="618"/>
              <a:ext cx="37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0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64" name="Line 1778"/>
            <p:cNvSpPr>
              <a:spLocks noChangeShapeType="1"/>
            </p:cNvSpPr>
            <p:nvPr/>
          </p:nvSpPr>
          <p:spPr bwMode="auto">
            <a:xfrm>
              <a:off x="2406" y="1055"/>
              <a:ext cx="895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 type="oval" w="sm" len="sm"/>
              <a:tailEnd/>
            </a:ln>
          </p:spPr>
          <p:txBody>
            <a:bodyPr/>
            <a:lstStyle/>
            <a:p>
              <a:endParaRPr lang="zh-CN" altLang="en-US" sz="11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5" name="Rectangle 24"/>
            <p:cNvSpPr>
              <a:spLocks noChangeArrowheads="1"/>
            </p:cNvSpPr>
            <p:nvPr/>
          </p:nvSpPr>
          <p:spPr bwMode="auto">
            <a:xfrm>
              <a:off x="2296" y="799"/>
              <a:ext cx="1332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altLang="en-US" sz="1200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Безопасный и комфортный</a:t>
              </a:r>
              <a:endParaRPr lang="ru-RU" altLang="en-US" sz="1200" dirty="0">
                <a:solidFill>
                  <a:srgbClr val="C00000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07705" y="589346"/>
            <a:ext cx="2041288" cy="632222"/>
            <a:chOff x="2198" y="618"/>
            <a:chExt cx="1393" cy="531"/>
          </a:xfrm>
        </p:grpSpPr>
        <p:sp>
          <p:nvSpPr>
            <p:cNvPr id="3" name="AutoShape 1774"/>
            <p:cNvSpPr>
              <a:spLocks noChangeArrowheads="1"/>
            </p:cNvSpPr>
            <p:nvPr/>
          </p:nvSpPr>
          <p:spPr bwMode="auto">
            <a:xfrm>
              <a:off x="2258" y="707"/>
              <a:ext cx="1134" cy="442"/>
            </a:xfrm>
            <a:prstGeom prst="roundRect">
              <a:avLst>
                <a:gd name="adj" fmla="val 9574"/>
              </a:avLst>
            </a:prstGeom>
            <a:solidFill>
              <a:schemeClr val="bg1"/>
            </a:solidFill>
            <a:ln w="15875" cap="rnd" algn="ctr">
              <a:solidFill>
                <a:schemeClr val="accent1">
                  <a:lumMod val="75000"/>
                </a:schemeClr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1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" name="Oval 1742"/>
            <p:cNvSpPr>
              <a:spLocks noChangeArrowheads="1"/>
            </p:cNvSpPr>
            <p:nvPr/>
          </p:nvSpPr>
          <p:spPr bwMode="auto">
            <a:xfrm>
              <a:off x="2388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0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5" name="AutoShape 1739"/>
            <p:cNvSpPr>
              <a:spLocks noChangeArrowheads="1"/>
            </p:cNvSpPr>
            <p:nvPr/>
          </p:nvSpPr>
          <p:spPr bwMode="auto">
            <a:xfrm>
              <a:off x="2398" y="618"/>
              <a:ext cx="37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0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6" name="Oval 1746"/>
            <p:cNvSpPr>
              <a:spLocks noChangeArrowheads="1"/>
            </p:cNvSpPr>
            <p:nvPr/>
          </p:nvSpPr>
          <p:spPr bwMode="auto">
            <a:xfrm>
              <a:off x="2520" y="773"/>
              <a:ext cx="54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0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7" name="AutoShape 1748"/>
            <p:cNvSpPr>
              <a:spLocks noChangeArrowheads="1"/>
            </p:cNvSpPr>
            <p:nvPr/>
          </p:nvSpPr>
          <p:spPr bwMode="auto">
            <a:xfrm>
              <a:off x="2529" y="618"/>
              <a:ext cx="36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0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8" name="Oval 1750"/>
            <p:cNvSpPr>
              <a:spLocks noChangeArrowheads="1"/>
            </p:cNvSpPr>
            <p:nvPr/>
          </p:nvSpPr>
          <p:spPr bwMode="auto">
            <a:xfrm>
              <a:off x="2650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0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9" name="AutoShape 1752"/>
            <p:cNvSpPr>
              <a:spLocks noChangeArrowheads="1"/>
            </p:cNvSpPr>
            <p:nvPr/>
          </p:nvSpPr>
          <p:spPr bwMode="auto">
            <a:xfrm>
              <a:off x="2660" y="618"/>
              <a:ext cx="36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0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0" name="Oval 1754"/>
            <p:cNvSpPr>
              <a:spLocks noChangeArrowheads="1"/>
            </p:cNvSpPr>
            <p:nvPr/>
          </p:nvSpPr>
          <p:spPr bwMode="auto">
            <a:xfrm>
              <a:off x="2780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0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1" name="AutoShape 1756"/>
            <p:cNvSpPr>
              <a:spLocks noChangeArrowheads="1"/>
            </p:cNvSpPr>
            <p:nvPr/>
          </p:nvSpPr>
          <p:spPr bwMode="auto">
            <a:xfrm>
              <a:off x="2790" y="618"/>
              <a:ext cx="37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0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2" name="Oval 1758"/>
            <p:cNvSpPr>
              <a:spLocks noChangeArrowheads="1"/>
            </p:cNvSpPr>
            <p:nvPr/>
          </p:nvSpPr>
          <p:spPr bwMode="auto">
            <a:xfrm>
              <a:off x="2912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0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3" name="AutoShape 1760"/>
            <p:cNvSpPr>
              <a:spLocks noChangeArrowheads="1"/>
            </p:cNvSpPr>
            <p:nvPr/>
          </p:nvSpPr>
          <p:spPr bwMode="auto">
            <a:xfrm>
              <a:off x="2921" y="618"/>
              <a:ext cx="36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0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4" name="Oval 1762"/>
            <p:cNvSpPr>
              <a:spLocks noChangeArrowheads="1"/>
            </p:cNvSpPr>
            <p:nvPr/>
          </p:nvSpPr>
          <p:spPr bwMode="auto">
            <a:xfrm>
              <a:off x="3042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0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5" name="AutoShape 1764"/>
            <p:cNvSpPr>
              <a:spLocks noChangeArrowheads="1"/>
            </p:cNvSpPr>
            <p:nvPr/>
          </p:nvSpPr>
          <p:spPr bwMode="auto">
            <a:xfrm>
              <a:off x="3052" y="618"/>
              <a:ext cx="36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0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6" name="Oval 1766"/>
            <p:cNvSpPr>
              <a:spLocks noChangeArrowheads="1"/>
            </p:cNvSpPr>
            <p:nvPr/>
          </p:nvSpPr>
          <p:spPr bwMode="auto">
            <a:xfrm>
              <a:off x="3173" y="773"/>
              <a:ext cx="54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0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7" name="AutoShape 1768"/>
            <p:cNvSpPr>
              <a:spLocks noChangeArrowheads="1"/>
            </p:cNvSpPr>
            <p:nvPr/>
          </p:nvSpPr>
          <p:spPr bwMode="auto">
            <a:xfrm>
              <a:off x="3182" y="618"/>
              <a:ext cx="37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0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8" name="Line 1778"/>
            <p:cNvSpPr>
              <a:spLocks noChangeShapeType="1"/>
            </p:cNvSpPr>
            <p:nvPr/>
          </p:nvSpPr>
          <p:spPr bwMode="auto">
            <a:xfrm>
              <a:off x="2406" y="1055"/>
              <a:ext cx="895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 type="oval" w="sm" len="sm"/>
              <a:tailEnd/>
            </a:ln>
          </p:spPr>
          <p:txBody>
            <a:bodyPr/>
            <a:lstStyle/>
            <a:p>
              <a:endParaRPr lang="zh-CN" altLang="en-US" sz="11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" name="Rectangle 24"/>
            <p:cNvSpPr>
              <a:spLocks noChangeArrowheads="1"/>
            </p:cNvSpPr>
            <p:nvPr/>
          </p:nvSpPr>
          <p:spPr bwMode="auto">
            <a:xfrm>
              <a:off x="2198" y="815"/>
              <a:ext cx="1393" cy="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ru-RU" altLang="en-US" sz="1100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Безопасный и комфортный</a:t>
              </a:r>
              <a:endParaRPr lang="ru-RU" altLang="en-US" sz="1100" dirty="0">
                <a:solidFill>
                  <a:srgbClr val="C00000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3571872" y="160719"/>
            <a:ext cx="3952455" cy="353939"/>
          </a:xfrm>
          <a:prstGeom prst="rect">
            <a:avLst/>
          </a:prstGeom>
          <a:noFill/>
        </p:spPr>
        <p:txBody>
          <a:bodyPr wrap="square" lIns="76197" tIns="38098" rIns="76197" bIns="38098" rtlCol="0">
            <a:spAutoFit/>
          </a:bodyPr>
          <a:lstStyle/>
          <a:p>
            <a:r>
              <a:rPr lang="ru-RU" altLang="en-US" sz="1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Безопасный и комфортный</a:t>
            </a:r>
            <a:endParaRPr lang="ru-RU" altLang="en-US" sz="1800" b="1" dirty="0">
              <a:solidFill>
                <a:schemeClr val="bg1"/>
              </a:solidFill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</p:txBody>
      </p:sp>
      <p:pic>
        <p:nvPicPr>
          <p:cNvPr id="21" name="Picture 5" descr="Пульт авиационного центрального управления"/>
          <p:cNvPicPr>
            <a:picLocks noChangeAspect="1" noChangeArrowheads="1"/>
          </p:cNvPicPr>
          <p:nvPr/>
        </p:nvPicPr>
        <p:blipFill>
          <a:blip r:embed="rId2" cstate="print"/>
          <a:srcRect t="12195" b="4175"/>
          <a:stretch>
            <a:fillRect/>
          </a:stretch>
        </p:blipFill>
        <p:spPr bwMode="auto">
          <a:xfrm>
            <a:off x="251520" y="1232286"/>
            <a:ext cx="5904656" cy="2995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矩形 28"/>
          <p:cNvSpPr>
            <a:spLocks noChangeArrowheads="1"/>
          </p:cNvSpPr>
          <p:nvPr/>
        </p:nvSpPr>
        <p:spPr bwMode="auto">
          <a:xfrm>
            <a:off x="3571872" y="3482589"/>
            <a:ext cx="1907931" cy="507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6197" tIns="38098" rIns="76197" bIns="38098">
            <a:spAutoFit/>
          </a:bodyPr>
          <a:lstStyle/>
          <a:p>
            <a:r>
              <a:rPr lang="ru-RU" altLang="en-US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Кабина водителя Даюн</a:t>
            </a:r>
            <a:endParaRPr lang="ru-RU" altLang="en-US" sz="1400" dirty="0">
              <a:solidFill>
                <a:schemeClr val="bg1"/>
              </a:solidFill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979712" y="670995"/>
            <a:ext cx="5904656" cy="477050"/>
          </a:xfrm>
          <a:prstGeom prst="rect">
            <a:avLst/>
          </a:prstGeom>
          <a:noFill/>
        </p:spPr>
        <p:txBody>
          <a:bodyPr wrap="square" lIns="76197" tIns="38098" rIns="76197" bIns="38098" rtlCol="0">
            <a:spAutoFit/>
          </a:bodyPr>
          <a:lstStyle/>
          <a:p>
            <a:r>
              <a:rPr lang="ru-RU" sz="13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4. Рабочее место водителя, спроектированное в полном соответствии с современными требованиями эргономики.</a:t>
            </a:r>
            <a:endParaRPr lang="ru-RU" altLang="en-US" sz="1300" b="1" dirty="0">
              <a:solidFill>
                <a:srgbClr val="FF0000"/>
              </a:solidFill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</p:txBody>
      </p:sp>
      <p:sp>
        <p:nvSpPr>
          <p:cNvPr id="24" name="矩形 45"/>
          <p:cNvSpPr>
            <a:spLocks noChangeArrowheads="1"/>
          </p:cNvSpPr>
          <p:nvPr/>
        </p:nvSpPr>
        <p:spPr bwMode="auto">
          <a:xfrm>
            <a:off x="6286513" y="1285869"/>
            <a:ext cx="2643206" cy="2154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6197" tIns="38098" rIns="76197" bIns="38098">
            <a:spAutoFit/>
          </a:bodyPr>
          <a:lstStyle/>
          <a:p>
            <a:pPr marL="0" lvl="4" algn="just" eaLnBrk="0" hangingPunct="0">
              <a:lnSpc>
                <a:spcPts val="2667"/>
              </a:lnSpc>
            </a:pPr>
            <a:r>
              <a:rPr lang="ru-RU" altLang="en-US" sz="9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Панель управления сделана в европейском стиле, построенная вокруг водителя . </a:t>
            </a:r>
            <a:r>
              <a:rPr lang="ru-RU" altLang="en-US" sz="9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Широкое ветровое стекло, </a:t>
            </a:r>
            <a:r>
              <a:rPr lang="ru-RU" altLang="en-US" sz="9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обеспечивающее максимальный обзор. При столкновении или ударе, приборная панель не формирует острых углов, поэтому не возникает </a:t>
            </a:r>
            <a:r>
              <a:rPr lang="ru-RU" altLang="en-US" sz="9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вторичное поражение </a:t>
            </a:r>
            <a:r>
              <a:rPr lang="ru-RU" altLang="en-US" sz="9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водителя и пассажиров.</a:t>
            </a:r>
            <a:endParaRPr lang="ru-RU" altLang="en-US" sz="9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95627" y="4227934"/>
            <a:ext cx="8734091" cy="307773"/>
          </a:xfrm>
          <a:prstGeom prst="rect">
            <a:avLst/>
          </a:prstGeom>
          <a:noFill/>
        </p:spPr>
        <p:txBody>
          <a:bodyPr wrap="square" lIns="76197" tIns="38098" rIns="76197" bIns="38098" rtlCol="0">
            <a:spAutoFit/>
          </a:bodyPr>
          <a:lstStyle/>
          <a:p>
            <a:pPr algn="ctr"/>
            <a:r>
              <a:rPr lang="ru-RU" alt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Сочетание мягких цветов внутреннего убранства дополнительно защищает от усталости</a:t>
            </a:r>
            <a:endParaRPr lang="ru-RU" altLang="en-US" b="1" dirty="0">
              <a:solidFill>
                <a:srgbClr val="FF0000"/>
              </a:solidFill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7" name="Picture 23" descr="101128134732696768933a5fc1"/>
          <p:cNvPicPr>
            <a:picLocks noChangeAspect="1" noChangeArrowheads="1"/>
          </p:cNvPicPr>
          <p:nvPr/>
        </p:nvPicPr>
        <p:blipFill>
          <a:blip r:embed="rId2" cstate="print">
            <a:lum contrast="18000"/>
          </a:blip>
          <a:srcRect/>
          <a:stretch>
            <a:fillRect/>
          </a:stretch>
        </p:blipFill>
        <p:spPr bwMode="auto">
          <a:xfrm>
            <a:off x="1143001" y="1200150"/>
            <a:ext cx="3522785" cy="17823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8" name="Picture 29" descr="12022123261224c8635801332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99539" y="1146574"/>
            <a:ext cx="3494943" cy="1878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9" name="Picture 31" descr="120221232637d12a65e61f97e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33598" y="3133725"/>
            <a:ext cx="3560885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70" name="Text Box 54"/>
          <p:cNvSpPr txBox="1">
            <a:spLocks noChangeArrowheads="1"/>
          </p:cNvSpPr>
          <p:nvPr/>
        </p:nvSpPr>
        <p:spPr bwMode="auto">
          <a:xfrm>
            <a:off x="2439752" y="642939"/>
            <a:ext cx="4985467" cy="584775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en-US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Результаты </a:t>
            </a:r>
            <a:r>
              <a:rPr lang="ru-RU" altLang="en-US" sz="1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краш</a:t>
            </a:r>
            <a:r>
              <a:rPr lang="ru-RU" altLang="en-US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-теста продукции конкурентов: </a:t>
            </a:r>
            <a:endParaRPr lang="en-US" altLang="en-US" sz="1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/>
            <a:r>
              <a:rPr lang="ru-RU" altLang="en-US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кабина </a:t>
            </a:r>
            <a:r>
              <a:rPr lang="ru-RU" altLang="en-US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водителя полностью </a:t>
            </a:r>
            <a:r>
              <a:rPr lang="ru-RU" altLang="en-US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разрушается</a:t>
            </a:r>
            <a:endParaRPr lang="ru-RU" altLang="en-US" sz="1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53868" y="696516"/>
            <a:ext cx="1661747" cy="632222"/>
            <a:chOff x="2258" y="618"/>
            <a:chExt cx="1134" cy="531"/>
          </a:xfrm>
        </p:grpSpPr>
        <p:sp>
          <p:nvSpPr>
            <p:cNvPr id="10" name="AutoShape 1774"/>
            <p:cNvSpPr>
              <a:spLocks noChangeArrowheads="1"/>
            </p:cNvSpPr>
            <p:nvPr/>
          </p:nvSpPr>
          <p:spPr bwMode="auto">
            <a:xfrm>
              <a:off x="2258" y="707"/>
              <a:ext cx="1134" cy="442"/>
            </a:xfrm>
            <a:prstGeom prst="roundRect">
              <a:avLst>
                <a:gd name="adj" fmla="val 9574"/>
              </a:avLst>
            </a:prstGeom>
            <a:solidFill>
              <a:schemeClr val="bg1"/>
            </a:solidFill>
            <a:ln w="15875" cap="rnd" algn="ctr">
              <a:solidFill>
                <a:schemeClr val="accent1">
                  <a:lumMod val="75000"/>
                </a:schemeClr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1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6875" name="Oval 1742"/>
            <p:cNvSpPr>
              <a:spLocks noChangeArrowheads="1"/>
            </p:cNvSpPr>
            <p:nvPr/>
          </p:nvSpPr>
          <p:spPr bwMode="auto">
            <a:xfrm>
              <a:off x="2388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05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2" name="AutoShape 1739"/>
            <p:cNvSpPr>
              <a:spLocks noChangeArrowheads="1"/>
            </p:cNvSpPr>
            <p:nvPr/>
          </p:nvSpPr>
          <p:spPr bwMode="auto">
            <a:xfrm>
              <a:off x="2398" y="618"/>
              <a:ext cx="37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05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36877" name="Oval 1746"/>
            <p:cNvSpPr>
              <a:spLocks noChangeArrowheads="1"/>
            </p:cNvSpPr>
            <p:nvPr/>
          </p:nvSpPr>
          <p:spPr bwMode="auto">
            <a:xfrm>
              <a:off x="2520" y="773"/>
              <a:ext cx="54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05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4" name="AutoShape 1748"/>
            <p:cNvSpPr>
              <a:spLocks noChangeArrowheads="1"/>
            </p:cNvSpPr>
            <p:nvPr/>
          </p:nvSpPr>
          <p:spPr bwMode="auto">
            <a:xfrm>
              <a:off x="2529" y="618"/>
              <a:ext cx="36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05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36879" name="Oval 1750"/>
            <p:cNvSpPr>
              <a:spLocks noChangeArrowheads="1"/>
            </p:cNvSpPr>
            <p:nvPr/>
          </p:nvSpPr>
          <p:spPr bwMode="auto">
            <a:xfrm>
              <a:off x="2650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05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6" name="AutoShape 1752"/>
            <p:cNvSpPr>
              <a:spLocks noChangeArrowheads="1"/>
            </p:cNvSpPr>
            <p:nvPr/>
          </p:nvSpPr>
          <p:spPr bwMode="auto">
            <a:xfrm>
              <a:off x="2660" y="618"/>
              <a:ext cx="36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05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36881" name="Oval 1754"/>
            <p:cNvSpPr>
              <a:spLocks noChangeArrowheads="1"/>
            </p:cNvSpPr>
            <p:nvPr/>
          </p:nvSpPr>
          <p:spPr bwMode="auto">
            <a:xfrm>
              <a:off x="2780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05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8" name="AutoShape 1756"/>
            <p:cNvSpPr>
              <a:spLocks noChangeArrowheads="1"/>
            </p:cNvSpPr>
            <p:nvPr/>
          </p:nvSpPr>
          <p:spPr bwMode="auto">
            <a:xfrm>
              <a:off x="2790" y="618"/>
              <a:ext cx="37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05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36883" name="Oval 1758"/>
            <p:cNvSpPr>
              <a:spLocks noChangeArrowheads="1"/>
            </p:cNvSpPr>
            <p:nvPr/>
          </p:nvSpPr>
          <p:spPr bwMode="auto">
            <a:xfrm>
              <a:off x="2912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05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20" name="AutoShape 1760"/>
            <p:cNvSpPr>
              <a:spLocks noChangeArrowheads="1"/>
            </p:cNvSpPr>
            <p:nvPr/>
          </p:nvSpPr>
          <p:spPr bwMode="auto">
            <a:xfrm>
              <a:off x="2921" y="618"/>
              <a:ext cx="36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05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36885" name="Oval 1762"/>
            <p:cNvSpPr>
              <a:spLocks noChangeArrowheads="1"/>
            </p:cNvSpPr>
            <p:nvPr/>
          </p:nvSpPr>
          <p:spPr bwMode="auto">
            <a:xfrm>
              <a:off x="3042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05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22" name="AutoShape 1764"/>
            <p:cNvSpPr>
              <a:spLocks noChangeArrowheads="1"/>
            </p:cNvSpPr>
            <p:nvPr/>
          </p:nvSpPr>
          <p:spPr bwMode="auto">
            <a:xfrm>
              <a:off x="3052" y="618"/>
              <a:ext cx="36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05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36887" name="Oval 1766"/>
            <p:cNvSpPr>
              <a:spLocks noChangeArrowheads="1"/>
            </p:cNvSpPr>
            <p:nvPr/>
          </p:nvSpPr>
          <p:spPr bwMode="auto">
            <a:xfrm>
              <a:off x="3173" y="773"/>
              <a:ext cx="54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05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24" name="AutoShape 1768"/>
            <p:cNvSpPr>
              <a:spLocks noChangeArrowheads="1"/>
            </p:cNvSpPr>
            <p:nvPr/>
          </p:nvSpPr>
          <p:spPr bwMode="auto">
            <a:xfrm>
              <a:off x="3182" y="618"/>
              <a:ext cx="37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05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36889" name="Line 1778"/>
            <p:cNvSpPr>
              <a:spLocks noChangeShapeType="1"/>
            </p:cNvSpPr>
            <p:nvPr/>
          </p:nvSpPr>
          <p:spPr bwMode="auto">
            <a:xfrm>
              <a:off x="2406" y="1055"/>
              <a:ext cx="895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 type="oval" w="sm" len="sm"/>
              <a:tailEnd/>
            </a:ln>
          </p:spPr>
          <p:txBody>
            <a:bodyPr/>
            <a:lstStyle/>
            <a:p>
              <a:endParaRPr lang="zh-CN" altLang="en-US" sz="11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6890" name="Rectangle 24"/>
            <p:cNvSpPr>
              <a:spLocks noChangeArrowheads="1"/>
            </p:cNvSpPr>
            <p:nvPr/>
          </p:nvSpPr>
          <p:spPr bwMode="auto">
            <a:xfrm>
              <a:off x="2416" y="809"/>
              <a:ext cx="830" cy="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altLang="en-US" sz="1400" dirty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Безопасность</a:t>
              </a:r>
            </a:p>
          </p:txBody>
        </p:sp>
      </p:grpSp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3001" y="3075385"/>
            <a:ext cx="3494943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</p:pic>
      <p:sp>
        <p:nvSpPr>
          <p:cNvPr id="36873" name="Text Box 3"/>
          <p:cNvSpPr txBox="1">
            <a:spLocks noChangeArrowheads="1"/>
          </p:cNvSpPr>
          <p:nvPr/>
        </p:nvSpPr>
        <p:spPr bwMode="auto">
          <a:xfrm>
            <a:off x="2895601" y="171450"/>
            <a:ext cx="1905000" cy="32750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95737" tIns="47868" rIns="95737" bIns="47868">
            <a:spAutoFit/>
          </a:bodyPr>
          <a:lstStyle/>
          <a:p>
            <a:pPr defTabSz="935038">
              <a:spcBef>
                <a:spcPct val="20000"/>
              </a:spcBef>
            </a:pPr>
            <a:r>
              <a:rPr lang="ru-RU" alt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Ⅲ. Безопасность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5"/>
          <p:cNvSpPr txBox="1">
            <a:spLocks noChangeArrowheads="1"/>
          </p:cNvSpPr>
          <p:nvPr/>
        </p:nvSpPr>
        <p:spPr bwMode="auto">
          <a:xfrm>
            <a:off x="1814146" y="628654"/>
            <a:ext cx="7078334" cy="723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6197" tIns="38098" rIns="76197" bIns="38098">
            <a:spAutoFit/>
          </a:bodyPr>
          <a:lstStyle/>
          <a:p>
            <a:pPr>
              <a:buClr>
                <a:srgbClr val="FF0000"/>
              </a:buClr>
            </a:pPr>
            <a:r>
              <a:rPr lang="ru-RU" altLang="en-US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Надёжность продукции и низкая вероятность возникновения неисправности - всё это   обеспечивает отсутствие простоев в работе, а значит повышает экономическую эффективность эксплуатации.</a:t>
            </a:r>
            <a:endParaRPr lang="ru-RU" altLang="en-US" sz="1600" b="1" dirty="0">
              <a:solidFill>
                <a:srgbClr val="FF0000"/>
              </a:solidFill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285721" y="1607338"/>
            <a:ext cx="4933950" cy="1803333"/>
          </a:xfrm>
          <a:prstGeom prst="round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0171" tIns="45086" rIns="90171" bIns="45086">
            <a:spAutoFit/>
          </a:bodyPr>
          <a:lstStyle/>
          <a:p>
            <a:pPr indent="353796" algn="just">
              <a:lnSpc>
                <a:spcPts val="2000"/>
              </a:lnSpc>
              <a:buFont typeface="Wingdings" pitchFamily="2" charset="2"/>
              <a:buChar char="p"/>
              <a:defRPr/>
            </a:pPr>
            <a:r>
              <a:rPr lang="ru-RU" sz="1000" b="1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Через анализ CAE, </a:t>
            </a:r>
            <a:r>
              <a:rPr lang="ru-RU" sz="1000" b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основная </a:t>
            </a:r>
            <a:r>
              <a:rPr lang="ru-RU" sz="1000" b="1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конструкция </a:t>
            </a:r>
            <a:r>
              <a:rPr lang="ru-RU" sz="1000" b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оптимизируется. Применяемые высокопрочные материалы испытываются на «усталость» на различных испытательных стендах, </a:t>
            </a:r>
            <a:r>
              <a:rPr lang="ru-RU" sz="1000" b="1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чтобы повышать надежность;</a:t>
            </a:r>
            <a:endParaRPr lang="ru-RU" altLang="zh-CN" sz="1000" b="1" dirty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353796" algn="just">
              <a:lnSpc>
                <a:spcPts val="2000"/>
              </a:lnSpc>
              <a:buFont typeface="Wingdings" pitchFamily="2" charset="2"/>
              <a:buChar char="p"/>
              <a:defRPr/>
            </a:pPr>
            <a:r>
              <a:rPr lang="ru-RU" altLang="en-US" sz="1000" b="1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Долговечность проектируется по </a:t>
            </a:r>
            <a:r>
              <a:rPr lang="ru-RU" altLang="en-US" sz="1000" b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Европейскому стандарту </a:t>
            </a:r>
            <a:r>
              <a:rPr lang="ru-RU" altLang="en-US" sz="1000" b="1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срока обслуживания </a:t>
            </a:r>
            <a:r>
              <a:rPr lang="ru-RU" altLang="en-US" sz="1000" b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«B10», что обеспечивает пробег без </a:t>
            </a:r>
            <a:r>
              <a:rPr lang="ru-RU" altLang="en-US" sz="1000" b="1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капитального ремонта </a:t>
            </a:r>
            <a:r>
              <a:rPr lang="ru-RU" altLang="en-US" sz="1000" b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не менее </a:t>
            </a:r>
            <a:r>
              <a:rPr lang="ru-RU" altLang="en-US" sz="1000" b="1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800,000км</a:t>
            </a:r>
            <a:r>
              <a:rPr lang="ru-RU" altLang="en-US" sz="1000" b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altLang="zh-CN" sz="1000" b="1" dirty="0">
              <a:solidFill>
                <a:srgbClr val="000066"/>
              </a:solidFill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52401" y="685803"/>
            <a:ext cx="1661746" cy="632222"/>
            <a:chOff x="2258" y="618"/>
            <a:chExt cx="1134" cy="531"/>
          </a:xfrm>
        </p:grpSpPr>
        <p:sp>
          <p:nvSpPr>
            <p:cNvPr id="9" name="AutoShape 1774"/>
            <p:cNvSpPr>
              <a:spLocks noChangeArrowheads="1"/>
            </p:cNvSpPr>
            <p:nvPr/>
          </p:nvSpPr>
          <p:spPr bwMode="auto">
            <a:xfrm>
              <a:off x="2258" y="707"/>
              <a:ext cx="1134" cy="442"/>
            </a:xfrm>
            <a:prstGeom prst="roundRect">
              <a:avLst>
                <a:gd name="adj" fmla="val 9574"/>
              </a:avLst>
            </a:prstGeom>
            <a:solidFill>
              <a:schemeClr val="bg1"/>
            </a:solidFill>
            <a:ln w="15875" cap="rnd" algn="ctr">
              <a:solidFill>
                <a:schemeClr val="accent1">
                  <a:lumMod val="75000"/>
                </a:schemeClr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4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" name="Oval 1742"/>
            <p:cNvSpPr>
              <a:spLocks noChangeArrowheads="1"/>
            </p:cNvSpPr>
            <p:nvPr/>
          </p:nvSpPr>
          <p:spPr bwMode="auto">
            <a:xfrm>
              <a:off x="2388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1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1" name="AutoShape 1739"/>
            <p:cNvSpPr>
              <a:spLocks noChangeArrowheads="1"/>
            </p:cNvSpPr>
            <p:nvPr/>
          </p:nvSpPr>
          <p:spPr bwMode="auto">
            <a:xfrm>
              <a:off x="2398" y="618"/>
              <a:ext cx="37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1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2" name="Oval 1746"/>
            <p:cNvSpPr>
              <a:spLocks noChangeArrowheads="1"/>
            </p:cNvSpPr>
            <p:nvPr/>
          </p:nvSpPr>
          <p:spPr bwMode="auto">
            <a:xfrm>
              <a:off x="2520" y="773"/>
              <a:ext cx="54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1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3" name="AutoShape 1748"/>
            <p:cNvSpPr>
              <a:spLocks noChangeArrowheads="1"/>
            </p:cNvSpPr>
            <p:nvPr/>
          </p:nvSpPr>
          <p:spPr bwMode="auto">
            <a:xfrm>
              <a:off x="2529" y="618"/>
              <a:ext cx="36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1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4" name="Oval 1750"/>
            <p:cNvSpPr>
              <a:spLocks noChangeArrowheads="1"/>
            </p:cNvSpPr>
            <p:nvPr/>
          </p:nvSpPr>
          <p:spPr bwMode="auto">
            <a:xfrm>
              <a:off x="2650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1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5" name="AutoShape 1752"/>
            <p:cNvSpPr>
              <a:spLocks noChangeArrowheads="1"/>
            </p:cNvSpPr>
            <p:nvPr/>
          </p:nvSpPr>
          <p:spPr bwMode="auto">
            <a:xfrm>
              <a:off x="2660" y="618"/>
              <a:ext cx="36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1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6" name="Oval 1754"/>
            <p:cNvSpPr>
              <a:spLocks noChangeArrowheads="1"/>
            </p:cNvSpPr>
            <p:nvPr/>
          </p:nvSpPr>
          <p:spPr bwMode="auto">
            <a:xfrm>
              <a:off x="2780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1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7" name="AutoShape 1756"/>
            <p:cNvSpPr>
              <a:spLocks noChangeArrowheads="1"/>
            </p:cNvSpPr>
            <p:nvPr/>
          </p:nvSpPr>
          <p:spPr bwMode="auto">
            <a:xfrm>
              <a:off x="2790" y="618"/>
              <a:ext cx="37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1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8" name="Oval 1758"/>
            <p:cNvSpPr>
              <a:spLocks noChangeArrowheads="1"/>
            </p:cNvSpPr>
            <p:nvPr/>
          </p:nvSpPr>
          <p:spPr bwMode="auto">
            <a:xfrm>
              <a:off x="2912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1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9" name="AutoShape 1760"/>
            <p:cNvSpPr>
              <a:spLocks noChangeArrowheads="1"/>
            </p:cNvSpPr>
            <p:nvPr/>
          </p:nvSpPr>
          <p:spPr bwMode="auto">
            <a:xfrm>
              <a:off x="2921" y="618"/>
              <a:ext cx="36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1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20" name="Oval 1762"/>
            <p:cNvSpPr>
              <a:spLocks noChangeArrowheads="1"/>
            </p:cNvSpPr>
            <p:nvPr/>
          </p:nvSpPr>
          <p:spPr bwMode="auto">
            <a:xfrm>
              <a:off x="3042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1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21" name="AutoShape 1764"/>
            <p:cNvSpPr>
              <a:spLocks noChangeArrowheads="1"/>
            </p:cNvSpPr>
            <p:nvPr/>
          </p:nvSpPr>
          <p:spPr bwMode="auto">
            <a:xfrm>
              <a:off x="3052" y="618"/>
              <a:ext cx="36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1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22" name="Oval 1766"/>
            <p:cNvSpPr>
              <a:spLocks noChangeArrowheads="1"/>
            </p:cNvSpPr>
            <p:nvPr/>
          </p:nvSpPr>
          <p:spPr bwMode="auto">
            <a:xfrm>
              <a:off x="3173" y="773"/>
              <a:ext cx="54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1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23" name="AutoShape 1768"/>
            <p:cNvSpPr>
              <a:spLocks noChangeArrowheads="1"/>
            </p:cNvSpPr>
            <p:nvPr/>
          </p:nvSpPr>
          <p:spPr bwMode="auto">
            <a:xfrm>
              <a:off x="3182" y="618"/>
              <a:ext cx="37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1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24" name="Line 1778"/>
            <p:cNvSpPr>
              <a:spLocks noChangeShapeType="1"/>
            </p:cNvSpPr>
            <p:nvPr/>
          </p:nvSpPr>
          <p:spPr bwMode="auto">
            <a:xfrm>
              <a:off x="2406" y="1055"/>
              <a:ext cx="895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 type="oval" w="sm" len="sm"/>
              <a:tailEnd/>
            </a:ln>
          </p:spPr>
          <p:txBody>
            <a:bodyPr/>
            <a:lstStyle/>
            <a:p>
              <a:endParaRPr lang="zh-CN" altLang="en-US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5" name="Rectangle 21"/>
            <p:cNvSpPr>
              <a:spLocks noChangeArrowheads="1"/>
            </p:cNvSpPr>
            <p:nvPr/>
          </p:nvSpPr>
          <p:spPr bwMode="auto">
            <a:xfrm>
              <a:off x="2495" y="762"/>
              <a:ext cx="843" cy="3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altLang="en-US" sz="1800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Надежный</a:t>
              </a:r>
              <a:endParaRPr lang="ru-RU" altLang="en-US" sz="1800" dirty="0">
                <a:solidFill>
                  <a:srgbClr val="C00000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endParaRPr>
            </a:p>
          </p:txBody>
        </p:sp>
      </p:grpSp>
      <p:pic>
        <p:nvPicPr>
          <p:cNvPr id="27" name="Picture 5" descr="后悬架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2" y="1339448"/>
            <a:ext cx="3309966" cy="1553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57819" y="3000381"/>
            <a:ext cx="3286148" cy="1650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0" name="Rectangle 31"/>
          <p:cNvSpPr>
            <a:spLocks noChangeArrowheads="1"/>
          </p:cNvSpPr>
          <p:nvPr/>
        </p:nvSpPr>
        <p:spPr bwMode="auto">
          <a:xfrm>
            <a:off x="3582869" y="1768084"/>
            <a:ext cx="5059972" cy="48220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195784" indent="-195784" eaLnBrk="0" hangingPunct="0">
              <a:spcBef>
                <a:spcPct val="30000"/>
              </a:spcBef>
              <a:tabLst>
                <a:tab pos="226210" algn="l"/>
                <a:tab pos="1616540" algn="l"/>
              </a:tabLst>
            </a:pPr>
            <a:endParaRPr lang="en-US" altLang="zh-CN" sz="1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5301" name="TextBox 10"/>
          <p:cNvSpPr txBox="1">
            <a:spLocks noChangeArrowheads="1"/>
          </p:cNvSpPr>
          <p:nvPr/>
        </p:nvSpPr>
        <p:spPr bwMode="auto">
          <a:xfrm>
            <a:off x="4572002" y="1157908"/>
            <a:ext cx="4267200" cy="705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6197" tIns="38098" rIns="76197" bIns="38098">
            <a:spAutoFit/>
          </a:bodyPr>
          <a:lstStyle/>
          <a:p>
            <a:pPr>
              <a:buFont typeface="Wingdings" pitchFamily="2" charset="2"/>
              <a:buChar char="p"/>
            </a:pPr>
            <a:r>
              <a:rPr lang="ru-RU" sz="1000" b="1" dirty="0" smtClean="0">
                <a:latin typeface="Times New Roman" pitchFamily="18" charset="0"/>
                <a:cs typeface="Times New Roman" pitchFamily="18" charset="0"/>
              </a:rPr>
              <a:t>  Вэйчай </a:t>
            </a:r>
            <a:r>
              <a:rPr lang="ru-RU" sz="1000" b="1" dirty="0">
                <a:latin typeface="Times New Roman" pitchFamily="18" charset="0"/>
                <a:cs typeface="Times New Roman" pitchFamily="18" charset="0"/>
              </a:rPr>
              <a:t>совместно с компанией AVL (Австрия</a:t>
            </a:r>
            <a:r>
              <a:rPr lang="ru-RU" sz="1000" b="1" dirty="0" smtClean="0">
                <a:latin typeface="Times New Roman" pitchFamily="18" charset="0"/>
                <a:cs typeface="Times New Roman" pitchFamily="18" charset="0"/>
              </a:rPr>
              <a:t>) разработал двигатель нового поколения.</a:t>
            </a:r>
            <a:endParaRPr lang="ru-RU" altLang="zh-CN" sz="1000" b="1" dirty="0"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  <a:p>
            <a:pPr>
              <a:lnSpc>
                <a:spcPts val="2500"/>
              </a:lnSpc>
              <a:buFont typeface="Wingdings" pitchFamily="2" charset="2"/>
              <a:buChar char="p"/>
            </a:pPr>
            <a:r>
              <a:rPr lang="ru-RU" altLang="en-US" sz="1000" b="1" dirty="0">
                <a:solidFill>
                  <a:srgbClr val="1C1C1C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altLang="en-US" sz="1000" b="1" dirty="0" smtClean="0">
                <a:solidFill>
                  <a:srgbClr val="1C1C1C"/>
                </a:solidFill>
                <a:latin typeface="Times New Roman" pitchFamily="18" charset="0"/>
                <a:cs typeface="Times New Roman" pitchFamily="18" charset="0"/>
              </a:rPr>
              <a:t>Европейские стандарты качества производства</a:t>
            </a:r>
            <a:endParaRPr lang="ru-RU" altLang="zh-CN" sz="1000" b="1" dirty="0">
              <a:solidFill>
                <a:srgbClr val="FF0000"/>
              </a:solidFill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549553" y="696520"/>
            <a:ext cx="1661756" cy="632222"/>
            <a:chOff x="2258" y="618"/>
            <a:chExt cx="1134" cy="531"/>
          </a:xfrm>
        </p:grpSpPr>
        <p:sp>
          <p:nvSpPr>
            <p:cNvPr id="9" name="AutoShape 1774"/>
            <p:cNvSpPr>
              <a:spLocks noChangeArrowheads="1"/>
            </p:cNvSpPr>
            <p:nvPr/>
          </p:nvSpPr>
          <p:spPr bwMode="auto">
            <a:xfrm>
              <a:off x="2258" y="707"/>
              <a:ext cx="1134" cy="442"/>
            </a:xfrm>
            <a:prstGeom prst="roundRect">
              <a:avLst>
                <a:gd name="adj" fmla="val 9574"/>
              </a:avLst>
            </a:prstGeom>
            <a:solidFill>
              <a:schemeClr val="bg1"/>
            </a:solidFill>
            <a:ln w="15875" cap="rnd" algn="ctr">
              <a:solidFill>
                <a:schemeClr val="accent1">
                  <a:lumMod val="75000"/>
                </a:schemeClr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2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5311" name="Oval 1742"/>
            <p:cNvSpPr>
              <a:spLocks noChangeArrowheads="1"/>
            </p:cNvSpPr>
            <p:nvPr/>
          </p:nvSpPr>
          <p:spPr bwMode="auto">
            <a:xfrm>
              <a:off x="2388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05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1" name="AutoShape 1739"/>
            <p:cNvSpPr>
              <a:spLocks noChangeArrowheads="1"/>
            </p:cNvSpPr>
            <p:nvPr/>
          </p:nvSpPr>
          <p:spPr bwMode="auto">
            <a:xfrm>
              <a:off x="2398" y="618"/>
              <a:ext cx="37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05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55313" name="Oval 1746"/>
            <p:cNvSpPr>
              <a:spLocks noChangeArrowheads="1"/>
            </p:cNvSpPr>
            <p:nvPr/>
          </p:nvSpPr>
          <p:spPr bwMode="auto">
            <a:xfrm>
              <a:off x="2520" y="773"/>
              <a:ext cx="54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05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3" name="AutoShape 1748"/>
            <p:cNvSpPr>
              <a:spLocks noChangeArrowheads="1"/>
            </p:cNvSpPr>
            <p:nvPr/>
          </p:nvSpPr>
          <p:spPr bwMode="auto">
            <a:xfrm>
              <a:off x="2529" y="618"/>
              <a:ext cx="36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05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55315" name="Oval 1750"/>
            <p:cNvSpPr>
              <a:spLocks noChangeArrowheads="1"/>
            </p:cNvSpPr>
            <p:nvPr/>
          </p:nvSpPr>
          <p:spPr bwMode="auto">
            <a:xfrm>
              <a:off x="2650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05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5" name="AutoShape 1752"/>
            <p:cNvSpPr>
              <a:spLocks noChangeArrowheads="1"/>
            </p:cNvSpPr>
            <p:nvPr/>
          </p:nvSpPr>
          <p:spPr bwMode="auto">
            <a:xfrm>
              <a:off x="2660" y="618"/>
              <a:ext cx="36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05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55317" name="Oval 1754"/>
            <p:cNvSpPr>
              <a:spLocks noChangeArrowheads="1"/>
            </p:cNvSpPr>
            <p:nvPr/>
          </p:nvSpPr>
          <p:spPr bwMode="auto">
            <a:xfrm>
              <a:off x="2780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05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7" name="AutoShape 1756"/>
            <p:cNvSpPr>
              <a:spLocks noChangeArrowheads="1"/>
            </p:cNvSpPr>
            <p:nvPr/>
          </p:nvSpPr>
          <p:spPr bwMode="auto">
            <a:xfrm>
              <a:off x="2790" y="618"/>
              <a:ext cx="37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05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55319" name="Oval 1758"/>
            <p:cNvSpPr>
              <a:spLocks noChangeArrowheads="1"/>
            </p:cNvSpPr>
            <p:nvPr/>
          </p:nvSpPr>
          <p:spPr bwMode="auto">
            <a:xfrm>
              <a:off x="2912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05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9" name="AutoShape 1760"/>
            <p:cNvSpPr>
              <a:spLocks noChangeArrowheads="1"/>
            </p:cNvSpPr>
            <p:nvPr/>
          </p:nvSpPr>
          <p:spPr bwMode="auto">
            <a:xfrm>
              <a:off x="2921" y="618"/>
              <a:ext cx="36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05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55321" name="Oval 1762"/>
            <p:cNvSpPr>
              <a:spLocks noChangeArrowheads="1"/>
            </p:cNvSpPr>
            <p:nvPr/>
          </p:nvSpPr>
          <p:spPr bwMode="auto">
            <a:xfrm>
              <a:off x="3042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05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21" name="AutoShape 1764"/>
            <p:cNvSpPr>
              <a:spLocks noChangeArrowheads="1"/>
            </p:cNvSpPr>
            <p:nvPr/>
          </p:nvSpPr>
          <p:spPr bwMode="auto">
            <a:xfrm>
              <a:off x="3052" y="618"/>
              <a:ext cx="36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05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55323" name="Oval 1766"/>
            <p:cNvSpPr>
              <a:spLocks noChangeArrowheads="1"/>
            </p:cNvSpPr>
            <p:nvPr/>
          </p:nvSpPr>
          <p:spPr bwMode="auto">
            <a:xfrm>
              <a:off x="3173" y="773"/>
              <a:ext cx="54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05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23" name="AutoShape 1768"/>
            <p:cNvSpPr>
              <a:spLocks noChangeArrowheads="1"/>
            </p:cNvSpPr>
            <p:nvPr/>
          </p:nvSpPr>
          <p:spPr bwMode="auto">
            <a:xfrm>
              <a:off x="3182" y="618"/>
              <a:ext cx="37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05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55325" name="Line 1778"/>
            <p:cNvSpPr>
              <a:spLocks noChangeShapeType="1"/>
            </p:cNvSpPr>
            <p:nvPr/>
          </p:nvSpPr>
          <p:spPr bwMode="auto">
            <a:xfrm>
              <a:off x="2406" y="1055"/>
              <a:ext cx="895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 type="oval" w="sm" len="sm"/>
              <a:tailEnd/>
            </a:ln>
          </p:spPr>
          <p:txBody>
            <a:bodyPr/>
            <a:lstStyle/>
            <a:p>
              <a:endParaRPr lang="zh-CN" altLang="en-US" sz="12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5326" name="Rectangle 20"/>
            <p:cNvSpPr>
              <a:spLocks noChangeArrowheads="1"/>
            </p:cNvSpPr>
            <p:nvPr/>
          </p:nvSpPr>
          <p:spPr bwMode="auto">
            <a:xfrm>
              <a:off x="2293" y="860"/>
              <a:ext cx="800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altLang="en-US" sz="1050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     Экономичный</a:t>
              </a:r>
              <a:endParaRPr lang="ru-RU" altLang="en-US" sz="1050" dirty="0">
                <a:solidFill>
                  <a:srgbClr val="C00000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endParaRPr>
            </a:p>
          </p:txBody>
        </p:sp>
      </p:grpSp>
      <p:sp>
        <p:nvSpPr>
          <p:cNvPr id="55303" name="矩形 25"/>
          <p:cNvSpPr>
            <a:spLocks noChangeArrowheads="1"/>
          </p:cNvSpPr>
          <p:nvPr/>
        </p:nvSpPr>
        <p:spPr bwMode="auto">
          <a:xfrm>
            <a:off x="2514601" y="685803"/>
            <a:ext cx="5934808" cy="323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6197" tIns="38098" rIns="76197" bIns="38098">
            <a:spAutoFit/>
          </a:bodyPr>
          <a:lstStyle/>
          <a:p>
            <a:pPr marL="444482" lvl="1" indent="-144193" eaLnBrk="0" hangingPunct="0">
              <a:spcBef>
                <a:spcPct val="30000"/>
              </a:spcBef>
              <a:tabLst>
                <a:tab pos="226210" algn="l"/>
                <a:tab pos="1616540" algn="l"/>
              </a:tabLst>
            </a:pPr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 «Даюн» комплектуется двигателем Вэйчай</a:t>
            </a:r>
            <a:endParaRPr lang="ru-RU" altLang="zh-CN" sz="1600" b="1" dirty="0">
              <a:solidFill>
                <a:srgbClr val="FF0000"/>
              </a:solidFill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</p:txBody>
      </p:sp>
      <p:grpSp>
        <p:nvGrpSpPr>
          <p:cNvPr id="3" name="组合 31"/>
          <p:cNvGrpSpPr/>
          <p:nvPr/>
        </p:nvGrpSpPr>
        <p:grpSpPr>
          <a:xfrm>
            <a:off x="5073972" y="3737736"/>
            <a:ext cx="1752600" cy="971550"/>
            <a:chOff x="0" y="0"/>
            <a:chExt cx="3581400" cy="2745734"/>
          </a:xfrm>
        </p:grpSpPr>
        <p:sp>
          <p:nvSpPr>
            <p:cNvPr id="33" name="圆角矩形 32"/>
            <p:cNvSpPr/>
            <p:nvPr/>
          </p:nvSpPr>
          <p:spPr>
            <a:xfrm>
              <a:off x="0" y="0"/>
              <a:ext cx="3581400" cy="2745734"/>
            </a:xfrm>
            <a:prstGeom prst="roundRect">
              <a:avLst/>
            </a:prstGeom>
            <a:blipFill rotWithShape="0">
              <a:blip r:embed="rId2" cstate="print"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4" name="圆角矩形 4"/>
            <p:cNvSpPr/>
            <p:nvPr/>
          </p:nvSpPr>
          <p:spPr>
            <a:xfrm>
              <a:off x="134036" y="134036"/>
              <a:ext cx="3313328" cy="24776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47650" tIns="247650" rIns="247650" bIns="247650" numCol="1" spcCol="1270" anchor="ctr" anchorCtr="0">
              <a:noAutofit/>
            </a:bodyPr>
            <a:lstStyle/>
            <a:p>
              <a:pPr algn="ctr" defTabSz="240761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4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4" name="组合 34"/>
          <p:cNvGrpSpPr/>
          <p:nvPr/>
        </p:nvGrpSpPr>
        <p:grpSpPr>
          <a:xfrm>
            <a:off x="5076056" y="1957132"/>
            <a:ext cx="2743200" cy="1657350"/>
            <a:chOff x="0" y="226065"/>
            <a:chExt cx="3581400" cy="2745734"/>
          </a:xfrm>
        </p:grpSpPr>
        <p:sp>
          <p:nvSpPr>
            <p:cNvPr id="36" name="圆角矩形 35"/>
            <p:cNvSpPr/>
            <p:nvPr/>
          </p:nvSpPr>
          <p:spPr>
            <a:xfrm>
              <a:off x="0" y="226065"/>
              <a:ext cx="3581400" cy="2745734"/>
            </a:xfrm>
            <a:prstGeom prst="roundRect">
              <a:avLst/>
            </a:prstGeom>
            <a:blipFill rotWithShape="0">
              <a:blip r:embed="rId3" cstate="print"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7" name="圆角矩形 4"/>
            <p:cNvSpPr/>
            <p:nvPr/>
          </p:nvSpPr>
          <p:spPr>
            <a:xfrm>
              <a:off x="134036" y="360101"/>
              <a:ext cx="3313328" cy="24776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47650" tIns="247650" rIns="247650" bIns="247650" numCol="1" spcCol="1270" anchor="ctr" anchorCtr="0">
              <a:noAutofit/>
            </a:bodyPr>
            <a:lstStyle/>
            <a:p>
              <a:pPr algn="ctr" defTabSz="240761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4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5" name="组合 37"/>
          <p:cNvGrpSpPr/>
          <p:nvPr/>
        </p:nvGrpSpPr>
        <p:grpSpPr>
          <a:xfrm>
            <a:off x="7556504" y="3737736"/>
            <a:ext cx="1257300" cy="915350"/>
            <a:chOff x="0" y="0"/>
            <a:chExt cx="3581400" cy="2745734"/>
          </a:xfrm>
        </p:grpSpPr>
        <p:sp>
          <p:nvSpPr>
            <p:cNvPr id="39" name="圆角矩形 38"/>
            <p:cNvSpPr/>
            <p:nvPr/>
          </p:nvSpPr>
          <p:spPr>
            <a:xfrm>
              <a:off x="0" y="0"/>
              <a:ext cx="3581400" cy="2745734"/>
            </a:xfrm>
            <a:prstGeom prst="roundRect">
              <a:avLst/>
            </a:prstGeom>
            <a:blipFill rotWithShape="0">
              <a:blip r:embed="rId4" cstate="print"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0" name="圆角矩形 4"/>
            <p:cNvSpPr/>
            <p:nvPr/>
          </p:nvSpPr>
          <p:spPr>
            <a:xfrm>
              <a:off x="134036" y="134036"/>
              <a:ext cx="3313328" cy="24776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47650" tIns="247650" rIns="247650" bIns="247650" numCol="1" spcCol="1270" anchor="ctr" anchorCtr="0">
              <a:noAutofit/>
            </a:bodyPr>
            <a:lstStyle/>
            <a:p>
              <a:pPr algn="ctr" defTabSz="240761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4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73730" name="Picture 2" descr="Кликнет и выяснит исходную картину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" y="1371600"/>
            <a:ext cx="4318000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" name="矩形 42"/>
          <p:cNvSpPr/>
          <p:nvPr/>
        </p:nvSpPr>
        <p:spPr>
          <a:xfrm>
            <a:off x="304799" y="3260183"/>
            <a:ext cx="3886201" cy="1000270"/>
          </a:xfrm>
          <a:prstGeom prst="rect">
            <a:avLst/>
          </a:prstGeom>
        </p:spPr>
        <p:txBody>
          <a:bodyPr wrap="square" lIns="76197" tIns="38098" rIns="76197" bIns="38098">
            <a:spAutoFit/>
          </a:bodyPr>
          <a:lstStyle/>
          <a:p>
            <a:pPr>
              <a:buFont typeface="Wingdings" pitchFamily="2" charset="2"/>
              <a:buChar char="p"/>
            </a:pPr>
            <a:endParaRPr lang="ru-RU" altLang="en-US" sz="1000" b="1" dirty="0">
              <a:solidFill>
                <a:srgbClr val="1C1C1C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p"/>
            </a:pPr>
            <a:endParaRPr lang="ru-RU" altLang="en-US" sz="1000" b="1" dirty="0" smtClean="0">
              <a:solidFill>
                <a:srgbClr val="1C1C1C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p"/>
            </a:pPr>
            <a:r>
              <a:rPr lang="ru-RU" altLang="en-US" sz="1000" dirty="0" smtClean="0">
                <a:solidFill>
                  <a:srgbClr val="1C1C1C"/>
                </a:solidFill>
                <a:latin typeface="Times New Roman" pitchFamily="18" charset="0"/>
                <a:cs typeface="Times New Roman" pitchFamily="18" charset="0"/>
              </a:rPr>
              <a:t>При производстве используются детали и комплектующие немецкого производства.</a:t>
            </a:r>
            <a:endParaRPr lang="ru-RU" altLang="zh-CN" sz="1000" dirty="0" smtClean="0">
              <a:solidFill>
                <a:srgbClr val="1C1C1C"/>
              </a:solidFill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  <a:p>
            <a:pPr>
              <a:buFont typeface="Wingdings" pitchFamily="2" charset="2"/>
              <a:buChar char="p"/>
            </a:pP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Ресурс двигателя не менее </a:t>
            </a:r>
            <a:r>
              <a:rPr lang="ru-RU" sz="1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800,000км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, расход масла на </a:t>
            </a:r>
            <a:r>
              <a:rPr lang="ru-RU" sz="1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3%-5% меньше чем у любого другого двигателя аналогичного класса</a:t>
            </a:r>
            <a:endParaRPr lang="ru-RU" altLang="zh-CN" sz="1000" b="1" dirty="0">
              <a:solidFill>
                <a:srgbClr val="C00000"/>
              </a:solidFill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</p:txBody>
      </p:sp>
      <p:sp>
        <p:nvSpPr>
          <p:cNvPr id="38" name="Rectangle 24"/>
          <p:cNvSpPr>
            <a:spLocks noChangeArrowheads="1"/>
          </p:cNvSpPr>
          <p:nvPr/>
        </p:nvSpPr>
        <p:spPr bwMode="auto">
          <a:xfrm>
            <a:off x="4249827" y="160719"/>
            <a:ext cx="1833573" cy="384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76197" tIns="38098" rIns="76197" bIns="38098">
            <a:spAutoFit/>
          </a:bodyPr>
          <a:lstStyle/>
          <a:p>
            <a:r>
              <a:rPr lang="ru-RU" altLang="en-US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Экономичный</a:t>
            </a:r>
            <a:endParaRPr lang="ru-RU" altLang="en-US" sz="2000" b="1" dirty="0">
              <a:solidFill>
                <a:schemeClr val="bg1"/>
              </a:solidFill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1"/>
          <p:cNvSpPr>
            <a:spLocks noChangeArrowheads="1"/>
          </p:cNvSpPr>
          <p:nvPr/>
        </p:nvSpPr>
        <p:spPr bwMode="auto">
          <a:xfrm>
            <a:off x="2500298" y="792969"/>
            <a:ext cx="6643702" cy="323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76197" tIns="38098" rIns="76197" bIns="38098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Даюн комплектуется мостами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Ханьдэ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altLang="en-US" sz="1600" dirty="0" smtClean="0">
              <a:solidFill>
                <a:srgbClr val="FF0000"/>
              </a:solidFill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</p:txBody>
      </p:sp>
      <p:pic>
        <p:nvPicPr>
          <p:cNvPr id="5" name="图片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0562" y="3268271"/>
            <a:ext cx="4202740" cy="145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图片 6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3214696"/>
            <a:ext cx="3786214" cy="1553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39700" dir="2700000" algn="ctr" rotWithShape="0">
              <a:srgbClr val="333333">
                <a:alpha val="62999"/>
              </a:srgbClr>
            </a:outerShdw>
          </a:effectLst>
        </p:spPr>
      </p:pic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642912" y="1389425"/>
            <a:ext cx="8059268" cy="1600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6197" tIns="38098" rIns="76197" bIns="38098">
            <a:spAutoFit/>
          </a:bodyPr>
          <a:lstStyle/>
          <a:p>
            <a:pPr algn="just">
              <a:spcAft>
                <a:spcPct val="50000"/>
              </a:spcAft>
              <a:buClr>
                <a:srgbClr val="FF3300"/>
              </a:buClr>
              <a:buFont typeface="Wingdings" pitchFamily="2" charset="2"/>
              <a:buChar char="p"/>
            </a:pP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Конструкция главной передачи высокоэффективная, на 10% снижены потери энергии, экономия топлива на </a:t>
            </a:r>
            <a:r>
              <a:rPr lang="ru-RU" sz="11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10-15%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altLang="zh-CN" sz="1100" dirty="0" smtClean="0">
              <a:solidFill>
                <a:srgbClr val="FF0000"/>
              </a:solidFill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  <a:p>
            <a:pPr lvl="0" algn="just">
              <a:spcAft>
                <a:spcPct val="50000"/>
              </a:spcAft>
              <a:buClr>
                <a:srgbClr val="FF3300"/>
              </a:buClr>
              <a:buFont typeface="Wingdings" pitchFamily="2" charset="2"/>
              <a:buChar char="p"/>
            </a:pPr>
            <a:r>
              <a:rPr lang="ru-RU" altLang="en-US" sz="1100" dirty="0" smtClean="0">
                <a:latin typeface="Times New Roman" pitchFamily="18" charset="0"/>
                <a:cs typeface="Times New Roman" pitchFamily="18" charset="0"/>
              </a:rPr>
              <a:t>Оптимизированная  конструкция корпуса  моста обеспечивает высокую несущую способность моноблока;</a:t>
            </a:r>
            <a:endParaRPr lang="ru-RU" altLang="zh-CN" sz="1100" dirty="0" smtClean="0"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  <a:p>
            <a:pPr lvl="0" algn="just">
              <a:spcAft>
                <a:spcPct val="50000"/>
              </a:spcAft>
              <a:buClr>
                <a:srgbClr val="FF3300"/>
              </a:buClr>
              <a:buFont typeface="Wingdings" pitchFamily="2" charset="2"/>
              <a:buChar char="p"/>
            </a:pP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Центральная часть корпуса моста варится роботом, для головки вала применена техника сварки трением, высокая несущая способность, защита от ударной нагрузки, не деформируется;</a:t>
            </a:r>
            <a:endParaRPr lang="ru-RU" altLang="zh-CN" sz="1100" dirty="0" smtClean="0"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  <a:p>
            <a:pPr lvl="0" algn="just">
              <a:spcAft>
                <a:spcPct val="50000"/>
              </a:spcAft>
              <a:buClr>
                <a:srgbClr val="FF3300"/>
              </a:buClr>
              <a:buFont typeface="Wingdings" pitchFamily="2" charset="2"/>
              <a:buChar char="p"/>
            </a:pPr>
            <a:r>
              <a:rPr lang="ru-RU" altLang="zh-CN" sz="1100" dirty="0" smtClean="0">
                <a:latin typeface="Times New Roman" pitchFamily="18" charset="0"/>
                <a:cs typeface="Times New Roman" pitchFamily="18" charset="0"/>
              </a:rPr>
              <a:t>Широкие тормозные колодки с переменным сечением</a:t>
            </a:r>
            <a:r>
              <a:rPr lang="ru-RU" altLang="zh-CN" sz="1100" dirty="0">
                <a:latin typeface="Times New Roman" pitchFamily="18" charset="0"/>
                <a:cs typeface="Times New Roman" pitchFamily="18" charset="0"/>
              </a:rPr>
              <a:t>, хорошая </a:t>
            </a:r>
            <a:r>
              <a:rPr lang="ru-RU" altLang="zh-CN" sz="1100" dirty="0" smtClean="0">
                <a:latin typeface="Times New Roman" pitchFamily="18" charset="0"/>
                <a:cs typeface="Times New Roman" pitchFamily="18" charset="0"/>
              </a:rPr>
              <a:t>характеристика теплоотдачи, высокая тормозная эффективность и стабильность.</a:t>
            </a:r>
          </a:p>
          <a:p>
            <a:pPr>
              <a:spcAft>
                <a:spcPct val="50000"/>
              </a:spcAft>
              <a:buClr>
                <a:srgbClr val="FF3300"/>
              </a:buClr>
            </a:pPr>
            <a:endParaRPr lang="ru-RU" altLang="en-US" sz="1100" dirty="0"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</p:txBody>
      </p:sp>
      <p:grpSp>
        <p:nvGrpSpPr>
          <p:cNvPr id="9" name="Group 3"/>
          <p:cNvGrpSpPr>
            <a:grpSpLocks/>
          </p:cNvGrpSpPr>
          <p:nvPr/>
        </p:nvGrpSpPr>
        <p:grpSpPr bwMode="auto">
          <a:xfrm>
            <a:off x="350267" y="696520"/>
            <a:ext cx="1663223" cy="632222"/>
            <a:chOff x="2257" y="618"/>
            <a:chExt cx="1135" cy="531"/>
          </a:xfrm>
        </p:grpSpPr>
        <p:sp>
          <p:nvSpPr>
            <p:cNvPr id="10" name="AutoShape 1774"/>
            <p:cNvSpPr>
              <a:spLocks noChangeArrowheads="1"/>
            </p:cNvSpPr>
            <p:nvPr/>
          </p:nvSpPr>
          <p:spPr bwMode="auto">
            <a:xfrm>
              <a:off x="2258" y="707"/>
              <a:ext cx="1134" cy="442"/>
            </a:xfrm>
            <a:prstGeom prst="roundRect">
              <a:avLst>
                <a:gd name="adj" fmla="val 9574"/>
              </a:avLst>
            </a:prstGeom>
            <a:solidFill>
              <a:schemeClr val="bg1"/>
            </a:solidFill>
            <a:ln w="15875" cap="rnd" algn="ctr">
              <a:solidFill>
                <a:schemeClr val="accent1">
                  <a:lumMod val="75000"/>
                </a:schemeClr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1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" name="Oval 1742"/>
            <p:cNvSpPr>
              <a:spLocks noChangeArrowheads="1"/>
            </p:cNvSpPr>
            <p:nvPr/>
          </p:nvSpPr>
          <p:spPr bwMode="auto">
            <a:xfrm>
              <a:off x="2388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0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2" name="AutoShape 1739"/>
            <p:cNvSpPr>
              <a:spLocks noChangeArrowheads="1"/>
            </p:cNvSpPr>
            <p:nvPr/>
          </p:nvSpPr>
          <p:spPr bwMode="auto">
            <a:xfrm>
              <a:off x="2398" y="618"/>
              <a:ext cx="37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0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3" name="Oval 1746"/>
            <p:cNvSpPr>
              <a:spLocks noChangeArrowheads="1"/>
            </p:cNvSpPr>
            <p:nvPr/>
          </p:nvSpPr>
          <p:spPr bwMode="auto">
            <a:xfrm>
              <a:off x="2520" y="773"/>
              <a:ext cx="54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0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4" name="AutoShape 1748"/>
            <p:cNvSpPr>
              <a:spLocks noChangeArrowheads="1"/>
            </p:cNvSpPr>
            <p:nvPr/>
          </p:nvSpPr>
          <p:spPr bwMode="auto">
            <a:xfrm>
              <a:off x="2529" y="618"/>
              <a:ext cx="36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0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5" name="Oval 1750"/>
            <p:cNvSpPr>
              <a:spLocks noChangeArrowheads="1"/>
            </p:cNvSpPr>
            <p:nvPr/>
          </p:nvSpPr>
          <p:spPr bwMode="auto">
            <a:xfrm>
              <a:off x="2650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0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6" name="AutoShape 1752"/>
            <p:cNvSpPr>
              <a:spLocks noChangeArrowheads="1"/>
            </p:cNvSpPr>
            <p:nvPr/>
          </p:nvSpPr>
          <p:spPr bwMode="auto">
            <a:xfrm>
              <a:off x="2660" y="618"/>
              <a:ext cx="36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0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7" name="Oval 1754"/>
            <p:cNvSpPr>
              <a:spLocks noChangeArrowheads="1"/>
            </p:cNvSpPr>
            <p:nvPr/>
          </p:nvSpPr>
          <p:spPr bwMode="auto">
            <a:xfrm>
              <a:off x="2780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0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8" name="AutoShape 1756"/>
            <p:cNvSpPr>
              <a:spLocks noChangeArrowheads="1"/>
            </p:cNvSpPr>
            <p:nvPr/>
          </p:nvSpPr>
          <p:spPr bwMode="auto">
            <a:xfrm>
              <a:off x="2790" y="618"/>
              <a:ext cx="37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0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9" name="Oval 1758"/>
            <p:cNvSpPr>
              <a:spLocks noChangeArrowheads="1"/>
            </p:cNvSpPr>
            <p:nvPr/>
          </p:nvSpPr>
          <p:spPr bwMode="auto">
            <a:xfrm>
              <a:off x="2912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0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20" name="AutoShape 1760"/>
            <p:cNvSpPr>
              <a:spLocks noChangeArrowheads="1"/>
            </p:cNvSpPr>
            <p:nvPr/>
          </p:nvSpPr>
          <p:spPr bwMode="auto">
            <a:xfrm>
              <a:off x="2921" y="618"/>
              <a:ext cx="36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0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21" name="Oval 1762"/>
            <p:cNvSpPr>
              <a:spLocks noChangeArrowheads="1"/>
            </p:cNvSpPr>
            <p:nvPr/>
          </p:nvSpPr>
          <p:spPr bwMode="auto">
            <a:xfrm>
              <a:off x="3042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0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22" name="AutoShape 1764"/>
            <p:cNvSpPr>
              <a:spLocks noChangeArrowheads="1"/>
            </p:cNvSpPr>
            <p:nvPr/>
          </p:nvSpPr>
          <p:spPr bwMode="auto">
            <a:xfrm>
              <a:off x="3052" y="618"/>
              <a:ext cx="36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0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23" name="Oval 1766"/>
            <p:cNvSpPr>
              <a:spLocks noChangeArrowheads="1"/>
            </p:cNvSpPr>
            <p:nvPr/>
          </p:nvSpPr>
          <p:spPr bwMode="auto">
            <a:xfrm>
              <a:off x="3173" y="773"/>
              <a:ext cx="54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0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24" name="AutoShape 1768"/>
            <p:cNvSpPr>
              <a:spLocks noChangeArrowheads="1"/>
            </p:cNvSpPr>
            <p:nvPr/>
          </p:nvSpPr>
          <p:spPr bwMode="auto">
            <a:xfrm>
              <a:off x="3182" y="618"/>
              <a:ext cx="37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0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25" name="Line 1778"/>
            <p:cNvSpPr>
              <a:spLocks noChangeShapeType="1"/>
            </p:cNvSpPr>
            <p:nvPr/>
          </p:nvSpPr>
          <p:spPr bwMode="auto">
            <a:xfrm>
              <a:off x="2406" y="1055"/>
              <a:ext cx="895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 type="oval" w="sm" len="sm"/>
              <a:tailEnd/>
            </a:ln>
          </p:spPr>
          <p:txBody>
            <a:bodyPr/>
            <a:lstStyle/>
            <a:p>
              <a:endParaRPr lang="zh-CN" altLang="en-US" sz="11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6" name="Rectangle 20"/>
            <p:cNvSpPr>
              <a:spLocks noChangeArrowheads="1"/>
            </p:cNvSpPr>
            <p:nvPr/>
          </p:nvSpPr>
          <p:spPr bwMode="auto">
            <a:xfrm>
              <a:off x="2257" y="860"/>
              <a:ext cx="833" cy="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altLang="en-US" sz="1100" dirty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altLang="en-US" sz="1100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    Экономичный</a:t>
              </a:r>
              <a:endParaRPr lang="ru-RU" altLang="en-US" sz="1100" dirty="0">
                <a:solidFill>
                  <a:srgbClr val="C00000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endParaRPr>
            </a:p>
          </p:txBody>
        </p:sp>
      </p:grpSp>
      <p:sp>
        <p:nvSpPr>
          <p:cNvPr id="28" name="Rectangle 24"/>
          <p:cNvSpPr>
            <a:spLocks noChangeArrowheads="1"/>
          </p:cNvSpPr>
          <p:nvPr/>
        </p:nvSpPr>
        <p:spPr bwMode="auto">
          <a:xfrm>
            <a:off x="4249827" y="160719"/>
            <a:ext cx="1666091" cy="353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76197" tIns="38098" rIns="76197" bIns="38098">
            <a:spAutoFit/>
          </a:bodyPr>
          <a:lstStyle/>
          <a:p>
            <a:r>
              <a:rPr lang="ru-RU" altLang="en-US" sz="1800" b="1" dirty="0" smtClean="0">
                <a:solidFill>
                  <a:schemeClr val="bg1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Экономичный</a:t>
            </a:r>
            <a:endParaRPr lang="ru-RU" altLang="en-US" sz="1800" b="1" dirty="0">
              <a:solidFill>
                <a:schemeClr val="bg1"/>
              </a:solidFill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C:\Users\lenovo\Desktop\QQ截图2012092515074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1224" y="1500180"/>
            <a:ext cx="4791370" cy="32147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4517" name="矩形 5"/>
          <p:cNvSpPr>
            <a:spLocks noChangeArrowheads="1"/>
          </p:cNvSpPr>
          <p:nvPr/>
        </p:nvSpPr>
        <p:spPr bwMode="auto">
          <a:xfrm>
            <a:off x="4" y="1314451"/>
            <a:ext cx="4249824" cy="734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6197" tIns="38098" rIns="76197" bIns="38098">
            <a:sp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p"/>
            </a:pP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en-US" sz="900" b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Комплектуется выключателем экономии топлива</a:t>
            </a:r>
            <a:endParaRPr lang="ru-RU" altLang="zh-CN" sz="900" b="1" dirty="0">
              <a:solidFill>
                <a:srgbClr val="003366"/>
              </a:solidFill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p"/>
            </a:pPr>
            <a:r>
              <a:rPr lang="ru-RU" sz="900" b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  Выключатель </a:t>
            </a:r>
            <a:r>
              <a:rPr lang="ru-RU" sz="900" b="1" dirty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экономии </a:t>
            </a:r>
            <a:r>
              <a:rPr lang="ru-RU" sz="900" b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топлива </a:t>
            </a:r>
            <a:r>
              <a:rPr lang="ru-RU" sz="900" b="1" dirty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разделяется на 3 </a:t>
            </a:r>
            <a:r>
              <a:rPr lang="ru-RU" sz="900" b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режима : </a:t>
            </a:r>
            <a:r>
              <a:rPr lang="ru-RU" sz="900" b="1" dirty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легкая нагрузка, средняя нагрузка и тяжелая нагрузка</a:t>
            </a:r>
            <a:endParaRPr lang="ru-RU" altLang="zh-CN" sz="900" b="1" dirty="0">
              <a:solidFill>
                <a:srgbClr val="0033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351730" y="750097"/>
            <a:ext cx="1661757" cy="632222"/>
            <a:chOff x="2258" y="618"/>
            <a:chExt cx="1134" cy="531"/>
          </a:xfrm>
        </p:grpSpPr>
        <p:sp>
          <p:nvSpPr>
            <p:cNvPr id="7" name="AutoShape 1774"/>
            <p:cNvSpPr>
              <a:spLocks noChangeArrowheads="1"/>
            </p:cNvSpPr>
            <p:nvPr/>
          </p:nvSpPr>
          <p:spPr bwMode="auto">
            <a:xfrm>
              <a:off x="2258" y="707"/>
              <a:ext cx="1134" cy="442"/>
            </a:xfrm>
            <a:prstGeom prst="roundRect">
              <a:avLst>
                <a:gd name="adj" fmla="val 9574"/>
              </a:avLst>
            </a:prstGeom>
            <a:solidFill>
              <a:schemeClr val="bg1"/>
            </a:solidFill>
            <a:ln w="15875" cap="rnd" algn="ctr">
              <a:solidFill>
                <a:schemeClr val="accent1">
                  <a:lumMod val="75000"/>
                </a:schemeClr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05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4523" name="Oval 1742"/>
            <p:cNvSpPr>
              <a:spLocks noChangeArrowheads="1"/>
            </p:cNvSpPr>
            <p:nvPr/>
          </p:nvSpPr>
          <p:spPr bwMode="auto">
            <a:xfrm>
              <a:off x="2388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9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9" name="AutoShape 1739"/>
            <p:cNvSpPr>
              <a:spLocks noChangeArrowheads="1"/>
            </p:cNvSpPr>
            <p:nvPr/>
          </p:nvSpPr>
          <p:spPr bwMode="auto">
            <a:xfrm>
              <a:off x="2398" y="618"/>
              <a:ext cx="37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9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64525" name="Oval 1746"/>
            <p:cNvSpPr>
              <a:spLocks noChangeArrowheads="1"/>
            </p:cNvSpPr>
            <p:nvPr/>
          </p:nvSpPr>
          <p:spPr bwMode="auto">
            <a:xfrm>
              <a:off x="2520" y="773"/>
              <a:ext cx="54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9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1" name="AutoShape 1748"/>
            <p:cNvSpPr>
              <a:spLocks noChangeArrowheads="1"/>
            </p:cNvSpPr>
            <p:nvPr/>
          </p:nvSpPr>
          <p:spPr bwMode="auto">
            <a:xfrm>
              <a:off x="2529" y="618"/>
              <a:ext cx="36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9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64527" name="Oval 1750"/>
            <p:cNvSpPr>
              <a:spLocks noChangeArrowheads="1"/>
            </p:cNvSpPr>
            <p:nvPr/>
          </p:nvSpPr>
          <p:spPr bwMode="auto">
            <a:xfrm>
              <a:off x="2650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9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3" name="AutoShape 1752"/>
            <p:cNvSpPr>
              <a:spLocks noChangeArrowheads="1"/>
            </p:cNvSpPr>
            <p:nvPr/>
          </p:nvSpPr>
          <p:spPr bwMode="auto">
            <a:xfrm>
              <a:off x="2660" y="618"/>
              <a:ext cx="36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9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64529" name="Oval 1754"/>
            <p:cNvSpPr>
              <a:spLocks noChangeArrowheads="1"/>
            </p:cNvSpPr>
            <p:nvPr/>
          </p:nvSpPr>
          <p:spPr bwMode="auto">
            <a:xfrm>
              <a:off x="2780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9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5" name="AutoShape 1756"/>
            <p:cNvSpPr>
              <a:spLocks noChangeArrowheads="1"/>
            </p:cNvSpPr>
            <p:nvPr/>
          </p:nvSpPr>
          <p:spPr bwMode="auto">
            <a:xfrm>
              <a:off x="2790" y="618"/>
              <a:ext cx="37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9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64531" name="Oval 1758"/>
            <p:cNvSpPr>
              <a:spLocks noChangeArrowheads="1"/>
            </p:cNvSpPr>
            <p:nvPr/>
          </p:nvSpPr>
          <p:spPr bwMode="auto">
            <a:xfrm>
              <a:off x="2912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9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7" name="AutoShape 1760"/>
            <p:cNvSpPr>
              <a:spLocks noChangeArrowheads="1"/>
            </p:cNvSpPr>
            <p:nvPr/>
          </p:nvSpPr>
          <p:spPr bwMode="auto">
            <a:xfrm>
              <a:off x="2921" y="618"/>
              <a:ext cx="36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9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64533" name="Oval 1762"/>
            <p:cNvSpPr>
              <a:spLocks noChangeArrowheads="1"/>
            </p:cNvSpPr>
            <p:nvPr/>
          </p:nvSpPr>
          <p:spPr bwMode="auto">
            <a:xfrm>
              <a:off x="3042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9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9" name="AutoShape 1764"/>
            <p:cNvSpPr>
              <a:spLocks noChangeArrowheads="1"/>
            </p:cNvSpPr>
            <p:nvPr/>
          </p:nvSpPr>
          <p:spPr bwMode="auto">
            <a:xfrm>
              <a:off x="3052" y="618"/>
              <a:ext cx="36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9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64535" name="Oval 1766"/>
            <p:cNvSpPr>
              <a:spLocks noChangeArrowheads="1"/>
            </p:cNvSpPr>
            <p:nvPr/>
          </p:nvSpPr>
          <p:spPr bwMode="auto">
            <a:xfrm>
              <a:off x="3173" y="773"/>
              <a:ext cx="54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9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21" name="AutoShape 1768"/>
            <p:cNvSpPr>
              <a:spLocks noChangeArrowheads="1"/>
            </p:cNvSpPr>
            <p:nvPr/>
          </p:nvSpPr>
          <p:spPr bwMode="auto">
            <a:xfrm>
              <a:off x="3182" y="618"/>
              <a:ext cx="37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9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64537" name="Line 1778"/>
            <p:cNvSpPr>
              <a:spLocks noChangeShapeType="1"/>
            </p:cNvSpPr>
            <p:nvPr/>
          </p:nvSpPr>
          <p:spPr bwMode="auto">
            <a:xfrm>
              <a:off x="2406" y="1055"/>
              <a:ext cx="895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 type="oval" w="sm" len="sm"/>
              <a:tailEnd/>
            </a:ln>
          </p:spPr>
          <p:txBody>
            <a:bodyPr/>
            <a:lstStyle/>
            <a:p>
              <a:endParaRPr lang="zh-CN" altLang="en-US" sz="105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4538" name="Rectangle 20"/>
            <p:cNvSpPr>
              <a:spLocks noChangeArrowheads="1"/>
            </p:cNvSpPr>
            <p:nvPr/>
          </p:nvSpPr>
          <p:spPr bwMode="auto">
            <a:xfrm>
              <a:off x="2263" y="852"/>
              <a:ext cx="800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altLang="en-US" sz="1050" dirty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altLang="en-US" sz="1050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    Экономичный</a:t>
              </a:r>
              <a:endParaRPr lang="ru-RU" altLang="en-US" sz="1050" dirty="0">
                <a:solidFill>
                  <a:srgbClr val="C00000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endParaRPr>
            </a:p>
          </p:txBody>
        </p:sp>
      </p:grpSp>
      <p:pic>
        <p:nvPicPr>
          <p:cNvPr id="76803" name="Picture 3" descr="C:\Users\lenovo\Desktop\QQ截图2012092515081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2214560"/>
            <a:ext cx="3989473" cy="24574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9" name="椭圆形标注 28"/>
          <p:cNvSpPr/>
          <p:nvPr/>
        </p:nvSpPr>
        <p:spPr bwMode="auto">
          <a:xfrm rot="10800000">
            <a:off x="1785918" y="3214692"/>
            <a:ext cx="1066800" cy="857250"/>
          </a:xfrm>
          <a:prstGeom prst="wedgeEllipseCallout">
            <a:avLst>
              <a:gd name="adj1" fmla="val 34650"/>
              <a:gd name="adj2" fmla="val 16750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76197" tIns="38098" rIns="76197" bIns="38098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1600" dirty="0" smtClean="0">
              <a:latin typeface="Times New Roman" pitchFamily="18" charset="0"/>
              <a:ea typeface="黑体" pitchFamily="2" charset="-122"/>
              <a:cs typeface="Times New Roman" pitchFamily="18" charset="0"/>
            </a:endParaRPr>
          </a:p>
        </p:txBody>
      </p:sp>
      <p:sp>
        <p:nvSpPr>
          <p:cNvPr id="26" name="Rectangle 24"/>
          <p:cNvSpPr>
            <a:spLocks noChangeArrowheads="1"/>
          </p:cNvSpPr>
          <p:nvPr/>
        </p:nvSpPr>
        <p:spPr bwMode="auto">
          <a:xfrm>
            <a:off x="4249827" y="160719"/>
            <a:ext cx="1500213" cy="323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76197" tIns="38098" rIns="76197" bIns="38098">
            <a:spAutoFit/>
          </a:bodyPr>
          <a:lstStyle/>
          <a:p>
            <a:r>
              <a:rPr lang="ru-RU" altLang="en-US" sz="1600" b="1" dirty="0" smtClean="0">
                <a:solidFill>
                  <a:schemeClr val="bg1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Экономичный</a:t>
            </a:r>
            <a:endParaRPr lang="ru-RU" altLang="en-US" sz="1600" b="1" dirty="0">
              <a:solidFill>
                <a:schemeClr val="bg1"/>
              </a:solidFill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381042" y="750097"/>
            <a:ext cx="1713047" cy="623887"/>
            <a:chOff x="2233" y="618"/>
            <a:chExt cx="1169" cy="524"/>
          </a:xfrm>
        </p:grpSpPr>
        <p:sp>
          <p:nvSpPr>
            <p:cNvPr id="16" name="AutoShape 1774"/>
            <p:cNvSpPr>
              <a:spLocks noChangeArrowheads="1"/>
            </p:cNvSpPr>
            <p:nvPr/>
          </p:nvSpPr>
          <p:spPr bwMode="auto">
            <a:xfrm>
              <a:off x="2268" y="700"/>
              <a:ext cx="1134" cy="442"/>
            </a:xfrm>
            <a:prstGeom prst="roundRect">
              <a:avLst>
                <a:gd name="adj" fmla="val 9574"/>
              </a:avLst>
            </a:prstGeom>
            <a:solidFill>
              <a:schemeClr val="bg1"/>
            </a:solidFill>
            <a:ln w="15875" cap="rnd" algn="ctr">
              <a:solidFill>
                <a:schemeClr val="accent1">
                  <a:lumMod val="75000"/>
                </a:schemeClr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r>
                <a:rPr lang="ru-RU" altLang="zh-CN" sz="1200" b="1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    Экономичный</a:t>
              </a:r>
              <a:endParaRPr lang="zh-CN" altLang="en-US" sz="1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3508" name="Oval 1742"/>
            <p:cNvSpPr>
              <a:spLocks noChangeArrowheads="1"/>
            </p:cNvSpPr>
            <p:nvPr/>
          </p:nvSpPr>
          <p:spPr bwMode="auto">
            <a:xfrm>
              <a:off x="2388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05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8" name="AutoShape 1739"/>
            <p:cNvSpPr>
              <a:spLocks noChangeArrowheads="1"/>
            </p:cNvSpPr>
            <p:nvPr/>
          </p:nvSpPr>
          <p:spPr bwMode="auto">
            <a:xfrm>
              <a:off x="2398" y="618"/>
              <a:ext cx="37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05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63510" name="Oval 1746"/>
            <p:cNvSpPr>
              <a:spLocks noChangeArrowheads="1"/>
            </p:cNvSpPr>
            <p:nvPr/>
          </p:nvSpPr>
          <p:spPr bwMode="auto">
            <a:xfrm>
              <a:off x="2520" y="773"/>
              <a:ext cx="54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05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20" name="AutoShape 1748"/>
            <p:cNvSpPr>
              <a:spLocks noChangeArrowheads="1"/>
            </p:cNvSpPr>
            <p:nvPr/>
          </p:nvSpPr>
          <p:spPr bwMode="auto">
            <a:xfrm>
              <a:off x="2529" y="618"/>
              <a:ext cx="36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05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63512" name="Oval 1750"/>
            <p:cNvSpPr>
              <a:spLocks noChangeArrowheads="1"/>
            </p:cNvSpPr>
            <p:nvPr/>
          </p:nvSpPr>
          <p:spPr bwMode="auto">
            <a:xfrm>
              <a:off x="2650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05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22" name="AutoShape 1752"/>
            <p:cNvSpPr>
              <a:spLocks noChangeArrowheads="1"/>
            </p:cNvSpPr>
            <p:nvPr/>
          </p:nvSpPr>
          <p:spPr bwMode="auto">
            <a:xfrm>
              <a:off x="2660" y="618"/>
              <a:ext cx="36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05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63514" name="Oval 1754"/>
            <p:cNvSpPr>
              <a:spLocks noChangeArrowheads="1"/>
            </p:cNvSpPr>
            <p:nvPr/>
          </p:nvSpPr>
          <p:spPr bwMode="auto">
            <a:xfrm>
              <a:off x="2780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05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24" name="AutoShape 1756"/>
            <p:cNvSpPr>
              <a:spLocks noChangeArrowheads="1"/>
            </p:cNvSpPr>
            <p:nvPr/>
          </p:nvSpPr>
          <p:spPr bwMode="auto">
            <a:xfrm>
              <a:off x="2790" y="618"/>
              <a:ext cx="37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05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63516" name="Oval 1758"/>
            <p:cNvSpPr>
              <a:spLocks noChangeArrowheads="1"/>
            </p:cNvSpPr>
            <p:nvPr/>
          </p:nvSpPr>
          <p:spPr bwMode="auto">
            <a:xfrm>
              <a:off x="2912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05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26" name="AutoShape 1760"/>
            <p:cNvSpPr>
              <a:spLocks noChangeArrowheads="1"/>
            </p:cNvSpPr>
            <p:nvPr/>
          </p:nvSpPr>
          <p:spPr bwMode="auto">
            <a:xfrm>
              <a:off x="2921" y="618"/>
              <a:ext cx="36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05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63518" name="Oval 1762"/>
            <p:cNvSpPr>
              <a:spLocks noChangeArrowheads="1"/>
            </p:cNvSpPr>
            <p:nvPr/>
          </p:nvSpPr>
          <p:spPr bwMode="auto">
            <a:xfrm>
              <a:off x="3042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05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28" name="AutoShape 1764"/>
            <p:cNvSpPr>
              <a:spLocks noChangeArrowheads="1"/>
            </p:cNvSpPr>
            <p:nvPr/>
          </p:nvSpPr>
          <p:spPr bwMode="auto">
            <a:xfrm>
              <a:off x="3052" y="618"/>
              <a:ext cx="36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05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63520" name="Oval 1766"/>
            <p:cNvSpPr>
              <a:spLocks noChangeArrowheads="1"/>
            </p:cNvSpPr>
            <p:nvPr/>
          </p:nvSpPr>
          <p:spPr bwMode="auto">
            <a:xfrm>
              <a:off x="3173" y="773"/>
              <a:ext cx="54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05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30" name="AutoShape 1768"/>
            <p:cNvSpPr>
              <a:spLocks noChangeArrowheads="1"/>
            </p:cNvSpPr>
            <p:nvPr/>
          </p:nvSpPr>
          <p:spPr bwMode="auto">
            <a:xfrm>
              <a:off x="3182" y="618"/>
              <a:ext cx="37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05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63522" name="Line 1778"/>
            <p:cNvSpPr>
              <a:spLocks noChangeShapeType="1"/>
            </p:cNvSpPr>
            <p:nvPr/>
          </p:nvSpPr>
          <p:spPr bwMode="auto">
            <a:xfrm>
              <a:off x="2406" y="1055"/>
              <a:ext cx="895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 type="oval" w="sm" len="sm"/>
              <a:tailEnd/>
            </a:ln>
          </p:spPr>
          <p:txBody>
            <a:bodyPr/>
            <a:lstStyle/>
            <a:p>
              <a:endParaRPr lang="zh-CN" altLang="en-US" sz="12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3523" name="Rectangle 20"/>
            <p:cNvSpPr>
              <a:spLocks noChangeArrowheads="1"/>
            </p:cNvSpPr>
            <p:nvPr/>
          </p:nvSpPr>
          <p:spPr bwMode="auto">
            <a:xfrm>
              <a:off x="2233" y="844"/>
              <a:ext cx="126" cy="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ru-RU" altLang="en-US" sz="1100" dirty="0">
                <a:solidFill>
                  <a:srgbClr val="C00000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endParaRPr>
            </a:p>
          </p:txBody>
        </p:sp>
      </p:grpSp>
      <p:sp>
        <p:nvSpPr>
          <p:cNvPr id="38" name="矩形 26"/>
          <p:cNvSpPr>
            <a:spLocks noChangeArrowheads="1"/>
          </p:cNvSpPr>
          <p:nvPr/>
        </p:nvSpPr>
        <p:spPr bwMode="auto">
          <a:xfrm>
            <a:off x="2514601" y="742954"/>
            <a:ext cx="6509238" cy="63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6197" tIns="38098" rIns="76197" bIns="38098">
            <a:spAutoFit/>
          </a:bodyPr>
          <a:lstStyle/>
          <a:p>
            <a:pPr algn="just"/>
            <a:r>
              <a:rPr lang="ru-RU" altLang="en-US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Самый современный обтекаемый дизайн, линии машины выглядят гармонично и монолитно, что соответствует новейшим международным образцам. Одновременно эффективно снижено ветровое сопротивление и аэродинамические шумы при движении.</a:t>
            </a:r>
            <a:endParaRPr lang="ru-RU" altLang="en-US" sz="1200" b="1" dirty="0">
              <a:solidFill>
                <a:srgbClr val="FF0000"/>
              </a:solidFill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</p:txBody>
      </p:sp>
      <p:pic>
        <p:nvPicPr>
          <p:cNvPr id="34" name="Picture 5" descr="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" y="1485900"/>
            <a:ext cx="5081156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TextBox 6"/>
          <p:cNvSpPr txBox="1">
            <a:spLocks noChangeArrowheads="1"/>
          </p:cNvSpPr>
          <p:nvPr/>
        </p:nvSpPr>
        <p:spPr bwMode="auto">
          <a:xfrm>
            <a:off x="5334001" y="1657351"/>
            <a:ext cx="3429000" cy="3123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6197" tIns="38098" rIns="76197" bIns="38098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p"/>
              <a:defRPr/>
            </a:pPr>
            <a:r>
              <a:rPr lang="ru-RU" altLang="en-US" sz="1100" dirty="0" smtClean="0">
                <a:latin typeface="Times New Roman" pitchFamily="18" charset="0"/>
                <a:cs typeface="Times New Roman" pitchFamily="18" charset="0"/>
              </a:rPr>
              <a:t> Красивый обтекаемый вид, чистая и </a:t>
            </a:r>
            <a:r>
              <a:rPr lang="ru-RU" altLang="en-US" sz="1100" dirty="0">
                <a:latin typeface="Times New Roman" pitchFamily="18" charset="0"/>
                <a:cs typeface="Times New Roman" pitchFamily="18" charset="0"/>
              </a:rPr>
              <a:t>свободная линия, </a:t>
            </a:r>
            <a:r>
              <a:rPr lang="ru-RU" altLang="en-US" sz="1100" dirty="0" smtClean="0">
                <a:latin typeface="Times New Roman" pitchFamily="18" charset="0"/>
                <a:cs typeface="Times New Roman" pitchFamily="18" charset="0"/>
              </a:rPr>
              <a:t>демонстрируется образец международного дизайна;</a:t>
            </a:r>
            <a:endParaRPr lang="ru-RU" altLang="zh-CN" sz="1100" dirty="0" smtClean="0"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p"/>
              <a:defRPr/>
            </a:pP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 Внешние обводы кабины позволяют эффективно уменьшить сопротивление воздуха во время езды машины на высокой скорости, снизить расход топлива, повысить экономичность;</a:t>
            </a:r>
            <a:endParaRPr lang="ru-RU" altLang="zh-CN" sz="1100" dirty="0" smtClean="0"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p"/>
              <a:defRPr/>
            </a:pPr>
            <a:r>
              <a:rPr lang="ru-RU" altLang="en-US" sz="1100" dirty="0" smtClean="0">
                <a:latin typeface="Times New Roman" pitchFamily="18" charset="0"/>
                <a:cs typeface="Times New Roman" pitchFamily="18" charset="0"/>
              </a:rPr>
              <a:t> Рациональное обтекаемое исполнение </a:t>
            </a:r>
            <a:r>
              <a:rPr lang="ru-RU" altLang="en-US" sz="1100" dirty="0">
                <a:latin typeface="Times New Roman" pitchFamily="18" charset="0"/>
                <a:cs typeface="Times New Roman" pitchFamily="18" charset="0"/>
              </a:rPr>
              <a:t>кабины </a:t>
            </a:r>
            <a:r>
              <a:rPr lang="ru-RU" altLang="en-US" sz="1100" dirty="0" smtClean="0">
                <a:latin typeface="Times New Roman" pitchFamily="18" charset="0"/>
                <a:cs typeface="Times New Roman" pitchFamily="18" charset="0"/>
              </a:rPr>
              <a:t>в большой степени уменьшает трение воздуха во время движения на высоких скоростях , снижает шум езды всего автомобиля, среда вождения является более удобной и безопасной.</a:t>
            </a:r>
            <a:endParaRPr lang="ru-RU" altLang="zh-CN" sz="1100" dirty="0"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</p:txBody>
      </p: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4249827" y="160719"/>
            <a:ext cx="1833573" cy="384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76197" tIns="38098" rIns="76197" bIns="38098">
            <a:spAutoFit/>
          </a:bodyPr>
          <a:lstStyle/>
          <a:p>
            <a:r>
              <a:rPr lang="ru-RU" altLang="en-US" sz="2000" b="1" dirty="0" smtClean="0">
                <a:solidFill>
                  <a:schemeClr val="bg1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Экономичный</a:t>
            </a:r>
            <a:endParaRPr lang="ru-RU" altLang="en-US" sz="2000" b="1" dirty="0">
              <a:solidFill>
                <a:schemeClr val="bg1"/>
              </a:solidFill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6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30791" y="1393031"/>
            <a:ext cx="2898531" cy="19823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31187" y="1393031"/>
            <a:ext cx="2898531" cy="19823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Group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5993520"/>
              </p:ext>
            </p:extLst>
          </p:nvPr>
        </p:nvGraphicFramePr>
        <p:xfrm>
          <a:off x="351692" y="3482578"/>
          <a:ext cx="8435148" cy="1352346"/>
        </p:xfrm>
        <a:graphic>
          <a:graphicData uri="http://schemas.openxmlformats.org/drawingml/2006/table">
            <a:tbl>
              <a:tblPr/>
              <a:tblGrid>
                <a:gridCol w="1894192"/>
                <a:gridCol w="1894192"/>
                <a:gridCol w="1544126"/>
                <a:gridCol w="1551319"/>
                <a:gridCol w="1551319"/>
              </a:tblGrid>
              <a:tr h="368604">
                <a:tc rowSpan="2">
                  <a:txBody>
                    <a:bodyPr/>
                    <a:lstStyle/>
                    <a:p>
                      <a:pPr marL="0" marR="0" lvl="0" indent="0" algn="ctr" defTabSz="91122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Отличие</a:t>
                      </a:r>
                    </a:p>
                  </a:txBody>
                  <a:tcPr marL="32825" marR="32825" marT="34671" marB="34671" anchor="ctr" horzOverflow="overflow">
                    <a:lnL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000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122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Даюн</a:t>
                      </a:r>
                      <a:endParaRPr kumimoji="0" lang="ru-RU" altLang="en-US" sz="105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汉仪大宋简" pitchFamily="49" charset="-122"/>
                        <a:cs typeface="Times New Roman" pitchFamily="18" charset="0"/>
                      </a:endParaRPr>
                    </a:p>
                  </a:txBody>
                  <a:tcPr marL="32825" marR="32825" marT="34671" marB="34671" anchor="ctr" horzOverflow="overflow">
                    <a:lnL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122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Конкурентная продукция</a:t>
                      </a:r>
                      <a:endParaRPr kumimoji="0" lang="ru-RU" altLang="ko-KR" sz="105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汉仪大宋简" pitchFamily="49" charset="-122"/>
                        <a:cs typeface="Times New Roman" pitchFamily="18" charset="0"/>
                      </a:endParaRPr>
                    </a:p>
                  </a:txBody>
                  <a:tcPr marL="32825" marR="32825" marT="34671" marB="34671" anchor="ctr" horzOverflow="overflow">
                    <a:lnL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122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Объяснение</a:t>
                      </a:r>
                      <a:endParaRPr kumimoji="0" lang="ru-RU" altLang="ko-KR" sz="105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汉仪大宋简" pitchFamily="49" charset="-122"/>
                        <a:cs typeface="Times New Roman" pitchFamily="18" charset="0"/>
                      </a:endParaRPr>
                    </a:p>
                  </a:txBody>
                  <a:tcPr marL="32825" marR="32825" marT="34671" marB="34671" anchor="ctr" horzOverflow="overflow">
                    <a:lnL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000"/>
                      </a:srgbClr>
                    </a:solidFill>
                  </a:tcPr>
                </a:tc>
              </a:tr>
              <a:tr h="36860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122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Конкурентная продукция</a:t>
                      </a:r>
                      <a:r>
                        <a:rPr kumimoji="0" lang="ru-RU" altLang="zh-CN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altLang="en-US" sz="105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汉仪大宋简" pitchFamily="49" charset="-122"/>
                        <a:cs typeface="Times New Roman" pitchFamily="18" charset="0"/>
                      </a:endParaRPr>
                    </a:p>
                  </a:txBody>
                  <a:tcPr marL="32825" marR="32825" marT="34671" marB="34671" anchor="ctr" horzOverflow="overflow">
                    <a:lnL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122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Конкурентная продукция</a:t>
                      </a:r>
                      <a:r>
                        <a:rPr kumimoji="0" lang="ru-RU" altLang="zh-CN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altLang="en-US" sz="105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汉仪大宋简" pitchFamily="49" charset="-122"/>
                        <a:cs typeface="Times New Roman" pitchFamily="18" charset="0"/>
                      </a:endParaRPr>
                    </a:p>
                  </a:txBody>
                  <a:tcPr marL="32825" marR="32825" marT="34671" marB="34671" anchor="ctr" horzOverflow="overflow">
                    <a:lnL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000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122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</a:t>
                      </a:r>
                      <a:r>
                        <a:rPr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нутренняя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в</a:t>
                      </a:r>
                      <a:r>
                        <a:rPr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ысота</a:t>
                      </a:r>
                      <a:r>
                        <a:rPr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кабины</a:t>
                      </a:r>
                      <a:r>
                        <a:rPr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200" dirty="0" err="1">
                          <a:latin typeface="Times New Roman" pitchFamily="18" charset="0"/>
                          <a:cs typeface="Times New Roman" pitchFamily="18" charset="0"/>
                        </a:rPr>
                        <a:t>водителя</a:t>
                      </a:r>
                      <a:r>
                        <a:rPr sz="12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Даюн</a:t>
                      </a:r>
                      <a:r>
                        <a:rPr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на</a:t>
                      </a:r>
                      <a:r>
                        <a:rPr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10-15см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выше,</a:t>
                      </a:r>
                      <a:r>
                        <a:rPr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чем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у</a:t>
                      </a:r>
                      <a:r>
                        <a:rPr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конкурент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ов</a:t>
                      </a:r>
                      <a:r>
                        <a:rPr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2825" marR="32825" marT="34671" marB="34671" anchor="ctr" horzOverflow="overflow">
                    <a:lnL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000"/>
                      </a:srgbClr>
                    </a:solidFill>
                  </a:tcPr>
                </a:tc>
              </a:tr>
              <a:tr h="495104">
                <a:tc>
                  <a:txBody>
                    <a:bodyPr/>
                    <a:lstStyle/>
                    <a:p>
                      <a:pPr marL="0" marR="0" lvl="0" indent="0" algn="ctr" defTabSz="91122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Внутренняя высота  кабины водителя</a:t>
                      </a:r>
                    </a:p>
                  </a:txBody>
                  <a:tcPr marL="32825" marR="32825" marT="34671" marB="34671" anchor="ctr" horzOverflow="overflow">
                    <a:lnL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122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altLang="zh-CN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050</a:t>
                      </a:r>
                      <a:r>
                        <a:rPr kumimoji="0" lang="ru-RU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mm</a:t>
                      </a:r>
                    </a:p>
                  </a:txBody>
                  <a:tcPr marL="32825" marR="32825" marT="34671" marB="34671" anchor="ctr" horzOverflow="overflow">
                    <a:lnL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122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altLang="zh-CN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1920mm</a:t>
                      </a:r>
                    </a:p>
                  </a:txBody>
                  <a:tcPr marL="32825" marR="32825" marT="34671" marB="34671" anchor="ctr" horzOverflow="overflow">
                    <a:lnL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122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altLang="zh-CN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1950mm</a:t>
                      </a:r>
                    </a:p>
                  </a:txBody>
                  <a:tcPr marL="32825" marR="32825" marT="34671" marB="34671" anchor="ctr" horzOverflow="overflow">
                    <a:lnL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122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zh-CN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汉仪大宋简" pitchFamily="49" charset="-122"/>
                      </a:endParaRPr>
                    </a:p>
                  </a:txBody>
                  <a:tcPr marL="35560" marR="35560" marT="46228" marB="46228" anchor="ctr" horzOverflow="overflow">
                    <a:lnL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4060" name="TextBox 13"/>
          <p:cNvSpPr txBox="1">
            <a:spLocks noChangeArrowheads="1"/>
          </p:cNvSpPr>
          <p:nvPr/>
        </p:nvSpPr>
        <p:spPr bwMode="auto">
          <a:xfrm>
            <a:off x="3284195" y="3040836"/>
            <a:ext cx="2439866" cy="307777"/>
          </a:xfrm>
          <a:prstGeom prst="rect">
            <a:avLst/>
          </a:prstGeom>
          <a:blipFill dpi="0" rotWithShape="1">
            <a:blip r:embed="rId5" cstate="print"/>
            <a:srcRect/>
            <a:tile tx="0" ty="0" sx="100000" sy="100000" flip="none" algn="tl"/>
          </a:blipFill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ru-RU" altLang="en-US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ru-RU" altLang="en-US" sz="1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Конкурентная продукция</a:t>
            </a:r>
            <a:r>
              <a:rPr lang="ru-RU" altLang="zh-CN" sz="1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altLang="en-US" sz="1000" b="1" dirty="0">
              <a:solidFill>
                <a:srgbClr val="FF0000"/>
              </a:solidFill>
              <a:latin typeface="Times New Roman" pitchFamily="18" charset="0"/>
              <a:ea typeface="华文细黑" pitchFamily="2" charset="-122"/>
              <a:cs typeface="Times New Roman" pitchFamily="18" charset="0"/>
            </a:endParaRPr>
          </a:p>
        </p:txBody>
      </p:sp>
      <p:sp>
        <p:nvSpPr>
          <p:cNvPr id="44061" name="TextBox 13"/>
          <p:cNvSpPr txBox="1">
            <a:spLocks noChangeArrowheads="1"/>
          </p:cNvSpPr>
          <p:nvPr/>
        </p:nvSpPr>
        <p:spPr bwMode="auto">
          <a:xfrm>
            <a:off x="6204101" y="3040837"/>
            <a:ext cx="2439865" cy="309592"/>
          </a:xfrm>
          <a:prstGeom prst="rect">
            <a:avLst/>
          </a:prstGeom>
          <a:blipFill dpi="0" rotWithShape="1">
            <a:blip r:embed="rId5" cstate="print"/>
            <a:srcRect/>
            <a:tile tx="0" ty="0" sx="100000" sy="100000" flip="none" algn="tl"/>
          </a:blipFill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>
            <a:noAutofit/>
          </a:bodyPr>
          <a:lstStyle/>
          <a:p>
            <a:pPr eaLnBrk="0" hangingPunct="0"/>
            <a:r>
              <a:rPr lang="ru-RU" altLang="en-US" sz="1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Конкурентная продукция</a:t>
            </a:r>
            <a:r>
              <a:rPr lang="ru-RU" altLang="zh-CN" sz="1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altLang="en-US" sz="1000" b="1" dirty="0">
              <a:solidFill>
                <a:srgbClr val="FF0000"/>
              </a:solidFill>
              <a:latin typeface="Times New Roman" pitchFamily="18" charset="0"/>
              <a:ea typeface="华文细黑" pitchFamily="2" charset="-122"/>
              <a:cs typeface="Times New Roman" pitchFamily="18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285751" y="696516"/>
            <a:ext cx="1661746" cy="632222"/>
            <a:chOff x="2258" y="618"/>
            <a:chExt cx="1134" cy="531"/>
          </a:xfrm>
        </p:grpSpPr>
        <p:sp>
          <p:nvSpPr>
            <p:cNvPr id="12" name="AutoShape 1774"/>
            <p:cNvSpPr>
              <a:spLocks noChangeArrowheads="1"/>
            </p:cNvSpPr>
            <p:nvPr/>
          </p:nvSpPr>
          <p:spPr bwMode="auto">
            <a:xfrm>
              <a:off x="2258" y="707"/>
              <a:ext cx="1134" cy="442"/>
            </a:xfrm>
            <a:prstGeom prst="roundRect">
              <a:avLst>
                <a:gd name="adj" fmla="val 9574"/>
              </a:avLst>
            </a:prstGeom>
            <a:solidFill>
              <a:schemeClr val="bg1"/>
            </a:solidFill>
            <a:ln w="15875" cap="rnd" algn="ctr">
              <a:solidFill>
                <a:schemeClr val="accent1">
                  <a:lumMod val="75000"/>
                </a:schemeClr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4067" name="Oval 1742"/>
            <p:cNvSpPr>
              <a:spLocks noChangeArrowheads="1"/>
            </p:cNvSpPr>
            <p:nvPr/>
          </p:nvSpPr>
          <p:spPr bwMode="auto">
            <a:xfrm>
              <a:off x="2388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4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4" name="AutoShape 1739"/>
            <p:cNvSpPr>
              <a:spLocks noChangeArrowheads="1"/>
            </p:cNvSpPr>
            <p:nvPr/>
          </p:nvSpPr>
          <p:spPr bwMode="auto">
            <a:xfrm>
              <a:off x="2398" y="618"/>
              <a:ext cx="37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4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44069" name="Oval 1746"/>
            <p:cNvSpPr>
              <a:spLocks noChangeArrowheads="1"/>
            </p:cNvSpPr>
            <p:nvPr/>
          </p:nvSpPr>
          <p:spPr bwMode="auto">
            <a:xfrm>
              <a:off x="2520" y="773"/>
              <a:ext cx="54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4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6" name="AutoShape 1748"/>
            <p:cNvSpPr>
              <a:spLocks noChangeArrowheads="1"/>
            </p:cNvSpPr>
            <p:nvPr/>
          </p:nvSpPr>
          <p:spPr bwMode="auto">
            <a:xfrm>
              <a:off x="2529" y="618"/>
              <a:ext cx="36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4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44071" name="Oval 1750"/>
            <p:cNvSpPr>
              <a:spLocks noChangeArrowheads="1"/>
            </p:cNvSpPr>
            <p:nvPr/>
          </p:nvSpPr>
          <p:spPr bwMode="auto">
            <a:xfrm>
              <a:off x="2650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4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8" name="AutoShape 1752"/>
            <p:cNvSpPr>
              <a:spLocks noChangeArrowheads="1"/>
            </p:cNvSpPr>
            <p:nvPr/>
          </p:nvSpPr>
          <p:spPr bwMode="auto">
            <a:xfrm>
              <a:off x="2660" y="618"/>
              <a:ext cx="36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4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44073" name="Oval 1754"/>
            <p:cNvSpPr>
              <a:spLocks noChangeArrowheads="1"/>
            </p:cNvSpPr>
            <p:nvPr/>
          </p:nvSpPr>
          <p:spPr bwMode="auto">
            <a:xfrm>
              <a:off x="2780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4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20" name="AutoShape 1756"/>
            <p:cNvSpPr>
              <a:spLocks noChangeArrowheads="1"/>
            </p:cNvSpPr>
            <p:nvPr/>
          </p:nvSpPr>
          <p:spPr bwMode="auto">
            <a:xfrm>
              <a:off x="2790" y="618"/>
              <a:ext cx="37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4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44075" name="Oval 1758"/>
            <p:cNvSpPr>
              <a:spLocks noChangeArrowheads="1"/>
            </p:cNvSpPr>
            <p:nvPr/>
          </p:nvSpPr>
          <p:spPr bwMode="auto">
            <a:xfrm>
              <a:off x="2912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4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22" name="AutoShape 1760"/>
            <p:cNvSpPr>
              <a:spLocks noChangeArrowheads="1"/>
            </p:cNvSpPr>
            <p:nvPr/>
          </p:nvSpPr>
          <p:spPr bwMode="auto">
            <a:xfrm>
              <a:off x="2921" y="618"/>
              <a:ext cx="36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4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44077" name="Oval 1762"/>
            <p:cNvSpPr>
              <a:spLocks noChangeArrowheads="1"/>
            </p:cNvSpPr>
            <p:nvPr/>
          </p:nvSpPr>
          <p:spPr bwMode="auto">
            <a:xfrm>
              <a:off x="3042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4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24" name="AutoShape 1764"/>
            <p:cNvSpPr>
              <a:spLocks noChangeArrowheads="1"/>
            </p:cNvSpPr>
            <p:nvPr/>
          </p:nvSpPr>
          <p:spPr bwMode="auto">
            <a:xfrm>
              <a:off x="3052" y="618"/>
              <a:ext cx="36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4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44079" name="Oval 1766"/>
            <p:cNvSpPr>
              <a:spLocks noChangeArrowheads="1"/>
            </p:cNvSpPr>
            <p:nvPr/>
          </p:nvSpPr>
          <p:spPr bwMode="auto">
            <a:xfrm>
              <a:off x="3173" y="773"/>
              <a:ext cx="54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4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26" name="AutoShape 1768"/>
            <p:cNvSpPr>
              <a:spLocks noChangeArrowheads="1"/>
            </p:cNvSpPr>
            <p:nvPr/>
          </p:nvSpPr>
          <p:spPr bwMode="auto">
            <a:xfrm>
              <a:off x="3182" y="618"/>
              <a:ext cx="37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4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44081" name="Line 1778"/>
            <p:cNvSpPr>
              <a:spLocks noChangeShapeType="1"/>
            </p:cNvSpPr>
            <p:nvPr/>
          </p:nvSpPr>
          <p:spPr bwMode="auto">
            <a:xfrm>
              <a:off x="2406" y="1055"/>
              <a:ext cx="895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 type="oval" w="sm" len="sm"/>
              <a:tailEnd/>
            </a:ln>
          </p:spPr>
          <p:txBody>
            <a:bodyPr/>
            <a:lstStyle/>
            <a:p>
              <a:endParaRPr lang="zh-CN" alt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4082" name="Rectangle 24"/>
            <p:cNvSpPr>
              <a:spLocks noChangeArrowheads="1"/>
            </p:cNvSpPr>
            <p:nvPr/>
          </p:nvSpPr>
          <p:spPr bwMode="auto">
            <a:xfrm>
              <a:off x="2485" y="828"/>
              <a:ext cx="764" cy="3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altLang="en-US" sz="1800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Комфорт </a:t>
              </a:r>
              <a:endParaRPr lang="ru-RU" altLang="en-US" sz="1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44063" name="Text Box 54"/>
          <p:cNvSpPr txBox="1">
            <a:spLocks noChangeArrowheads="1"/>
          </p:cNvSpPr>
          <p:nvPr/>
        </p:nvSpPr>
        <p:spPr bwMode="auto">
          <a:xfrm>
            <a:off x="1905001" y="685800"/>
            <a:ext cx="7047033" cy="661720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/>
            <a:r>
              <a:rPr lang="ru-RU" altLang="en-US" sz="2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Внутренняя высота кабины водителя является самой большой в КНР, максимально 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2.05м.</a:t>
            </a:r>
          </a:p>
        </p:txBody>
      </p:sp>
      <p:sp>
        <p:nvSpPr>
          <p:cNvPr id="44064" name="Text Box 3"/>
          <p:cNvSpPr txBox="1">
            <a:spLocks noChangeArrowheads="1"/>
          </p:cNvSpPr>
          <p:nvPr/>
        </p:nvSpPr>
        <p:spPr bwMode="auto">
          <a:xfrm>
            <a:off x="2895600" y="171450"/>
            <a:ext cx="2684512" cy="46600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95737" tIns="47868" rIns="95737" bIns="47868">
            <a:spAutoFit/>
          </a:bodyPr>
          <a:lstStyle/>
          <a:p>
            <a:pPr defTabSz="935038">
              <a:spcBef>
                <a:spcPct val="20000"/>
              </a:spcBef>
            </a:pPr>
            <a:r>
              <a:rPr lang="ru-RU" altLang="en-US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Ⅵ. Комфорт</a:t>
            </a:r>
          </a:p>
        </p:txBody>
      </p:sp>
      <p:pic>
        <p:nvPicPr>
          <p:cNvPr id="67587" name="Picture 3" descr="C:\Users\lenovo\Desktop\QQ截图20120925110445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4315" y="1371600"/>
            <a:ext cx="2804611" cy="1943100"/>
          </a:xfrm>
          <a:prstGeom prst="rect">
            <a:avLst/>
          </a:prstGeom>
          <a:noFill/>
        </p:spPr>
      </p:pic>
      <p:sp>
        <p:nvSpPr>
          <p:cNvPr id="28" name="TextBox 13"/>
          <p:cNvSpPr txBox="1">
            <a:spLocks noChangeArrowheads="1"/>
          </p:cNvSpPr>
          <p:nvPr/>
        </p:nvSpPr>
        <p:spPr bwMode="auto">
          <a:xfrm>
            <a:off x="274746" y="2977367"/>
            <a:ext cx="2439866" cy="307777"/>
          </a:xfrm>
          <a:prstGeom prst="rect">
            <a:avLst/>
          </a:prstGeom>
          <a:blipFill dpi="0" rotWithShape="1">
            <a:blip r:embed="rId5" cstate="print"/>
            <a:srcRect/>
            <a:tile tx="0" ty="0" sx="100000" sy="100000" flip="none" algn="tl"/>
          </a:blipFill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ru-RU" altLang="en-US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en-US" altLang="en-US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1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Даюн</a:t>
            </a:r>
            <a:endParaRPr lang="ru-RU" altLang="en-US" sz="900" b="1" dirty="0">
              <a:solidFill>
                <a:srgbClr val="FF0000"/>
              </a:solidFill>
              <a:latin typeface="Times New Roman" pitchFamily="18" charset="0"/>
              <a:ea typeface="华文细黑" pitchFamily="2" charset="-122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2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1314450"/>
            <a:ext cx="3903642" cy="245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610" name="Picture 2" descr="C:\Users\lenovo\Desktop\QQ截图20120925113549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314451"/>
            <a:ext cx="4419600" cy="2514599"/>
          </a:xfrm>
          <a:prstGeom prst="rect">
            <a:avLst/>
          </a:prstGeom>
          <a:noFill/>
        </p:spPr>
      </p:pic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583224" y="735808"/>
            <a:ext cx="1661746" cy="632222"/>
            <a:chOff x="2258" y="618"/>
            <a:chExt cx="1134" cy="531"/>
          </a:xfrm>
        </p:grpSpPr>
        <p:sp>
          <p:nvSpPr>
            <p:cNvPr id="7" name="AutoShape 1774"/>
            <p:cNvSpPr>
              <a:spLocks noChangeArrowheads="1"/>
            </p:cNvSpPr>
            <p:nvPr/>
          </p:nvSpPr>
          <p:spPr bwMode="auto">
            <a:xfrm>
              <a:off x="2258" y="707"/>
              <a:ext cx="1134" cy="442"/>
            </a:xfrm>
            <a:prstGeom prst="roundRect">
              <a:avLst>
                <a:gd name="adj" fmla="val 9574"/>
              </a:avLst>
            </a:prstGeom>
            <a:solidFill>
              <a:schemeClr val="bg1"/>
            </a:solidFill>
            <a:ln w="15875" cap="rnd" algn="ctr">
              <a:solidFill>
                <a:schemeClr val="accent1">
                  <a:lumMod val="75000"/>
                </a:schemeClr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6097" name="Oval 1742"/>
            <p:cNvSpPr>
              <a:spLocks noChangeArrowheads="1"/>
            </p:cNvSpPr>
            <p:nvPr/>
          </p:nvSpPr>
          <p:spPr bwMode="auto">
            <a:xfrm>
              <a:off x="2388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4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9" name="AutoShape 1739"/>
            <p:cNvSpPr>
              <a:spLocks noChangeArrowheads="1"/>
            </p:cNvSpPr>
            <p:nvPr/>
          </p:nvSpPr>
          <p:spPr bwMode="auto">
            <a:xfrm>
              <a:off x="2398" y="618"/>
              <a:ext cx="37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4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46099" name="Oval 1746"/>
            <p:cNvSpPr>
              <a:spLocks noChangeArrowheads="1"/>
            </p:cNvSpPr>
            <p:nvPr/>
          </p:nvSpPr>
          <p:spPr bwMode="auto">
            <a:xfrm>
              <a:off x="2520" y="773"/>
              <a:ext cx="54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4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1" name="AutoShape 1748"/>
            <p:cNvSpPr>
              <a:spLocks noChangeArrowheads="1"/>
            </p:cNvSpPr>
            <p:nvPr/>
          </p:nvSpPr>
          <p:spPr bwMode="auto">
            <a:xfrm>
              <a:off x="2529" y="618"/>
              <a:ext cx="36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4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46101" name="Oval 1750"/>
            <p:cNvSpPr>
              <a:spLocks noChangeArrowheads="1"/>
            </p:cNvSpPr>
            <p:nvPr/>
          </p:nvSpPr>
          <p:spPr bwMode="auto">
            <a:xfrm>
              <a:off x="2650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4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3" name="AutoShape 1752"/>
            <p:cNvSpPr>
              <a:spLocks noChangeArrowheads="1"/>
            </p:cNvSpPr>
            <p:nvPr/>
          </p:nvSpPr>
          <p:spPr bwMode="auto">
            <a:xfrm>
              <a:off x="2660" y="618"/>
              <a:ext cx="36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4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46103" name="Oval 1754"/>
            <p:cNvSpPr>
              <a:spLocks noChangeArrowheads="1"/>
            </p:cNvSpPr>
            <p:nvPr/>
          </p:nvSpPr>
          <p:spPr bwMode="auto">
            <a:xfrm>
              <a:off x="2780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4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5" name="AutoShape 1756"/>
            <p:cNvSpPr>
              <a:spLocks noChangeArrowheads="1"/>
            </p:cNvSpPr>
            <p:nvPr/>
          </p:nvSpPr>
          <p:spPr bwMode="auto">
            <a:xfrm>
              <a:off x="2790" y="618"/>
              <a:ext cx="37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4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46105" name="Oval 1758"/>
            <p:cNvSpPr>
              <a:spLocks noChangeArrowheads="1"/>
            </p:cNvSpPr>
            <p:nvPr/>
          </p:nvSpPr>
          <p:spPr bwMode="auto">
            <a:xfrm>
              <a:off x="2912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4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7" name="AutoShape 1760"/>
            <p:cNvSpPr>
              <a:spLocks noChangeArrowheads="1"/>
            </p:cNvSpPr>
            <p:nvPr/>
          </p:nvSpPr>
          <p:spPr bwMode="auto">
            <a:xfrm>
              <a:off x="2921" y="618"/>
              <a:ext cx="36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4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46107" name="Oval 1762"/>
            <p:cNvSpPr>
              <a:spLocks noChangeArrowheads="1"/>
            </p:cNvSpPr>
            <p:nvPr/>
          </p:nvSpPr>
          <p:spPr bwMode="auto">
            <a:xfrm>
              <a:off x="3042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4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9" name="AutoShape 1764"/>
            <p:cNvSpPr>
              <a:spLocks noChangeArrowheads="1"/>
            </p:cNvSpPr>
            <p:nvPr/>
          </p:nvSpPr>
          <p:spPr bwMode="auto">
            <a:xfrm>
              <a:off x="3052" y="618"/>
              <a:ext cx="36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4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46109" name="Oval 1766"/>
            <p:cNvSpPr>
              <a:spLocks noChangeArrowheads="1"/>
            </p:cNvSpPr>
            <p:nvPr/>
          </p:nvSpPr>
          <p:spPr bwMode="auto">
            <a:xfrm>
              <a:off x="3173" y="773"/>
              <a:ext cx="54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4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21" name="AutoShape 1768"/>
            <p:cNvSpPr>
              <a:spLocks noChangeArrowheads="1"/>
            </p:cNvSpPr>
            <p:nvPr/>
          </p:nvSpPr>
          <p:spPr bwMode="auto">
            <a:xfrm>
              <a:off x="3182" y="618"/>
              <a:ext cx="37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4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46111" name="Line 1778"/>
            <p:cNvSpPr>
              <a:spLocks noChangeShapeType="1"/>
            </p:cNvSpPr>
            <p:nvPr/>
          </p:nvSpPr>
          <p:spPr bwMode="auto">
            <a:xfrm>
              <a:off x="2406" y="1055"/>
              <a:ext cx="895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 type="oval" w="sm" len="sm"/>
              <a:tailEnd/>
            </a:ln>
          </p:spPr>
          <p:txBody>
            <a:bodyPr/>
            <a:lstStyle/>
            <a:p>
              <a:endParaRPr lang="zh-CN" alt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6112" name="Rectangle 20"/>
            <p:cNvSpPr>
              <a:spLocks noChangeArrowheads="1"/>
            </p:cNvSpPr>
            <p:nvPr/>
          </p:nvSpPr>
          <p:spPr bwMode="auto">
            <a:xfrm>
              <a:off x="2485" y="828"/>
              <a:ext cx="725" cy="3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altLang="en-US" sz="1800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Комфорт</a:t>
              </a:r>
              <a:endParaRPr lang="ru-RU" altLang="en-US" sz="1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46086" name="矩形 26"/>
          <p:cNvSpPr>
            <a:spLocks noChangeArrowheads="1"/>
          </p:cNvSpPr>
          <p:nvPr/>
        </p:nvSpPr>
        <p:spPr bwMode="auto">
          <a:xfrm>
            <a:off x="2438400" y="685801"/>
            <a:ext cx="6477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altLang="en-US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Оптимизированная конструкция нижнего </a:t>
            </a:r>
            <a:r>
              <a:rPr lang="ru-RU" altLang="en-US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спального места </a:t>
            </a:r>
            <a:r>
              <a:rPr lang="ru-RU" altLang="en-US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 пространство </a:t>
            </a:r>
            <a:r>
              <a:rPr lang="ru-RU" altLang="en-US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 большим объемом для хранения </a:t>
            </a:r>
            <a:r>
              <a:rPr lang="ru-RU" altLang="en-US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предметов.</a:t>
            </a:r>
            <a:endParaRPr lang="ru-RU" altLang="en-US" sz="1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087" name="矩形 27"/>
          <p:cNvSpPr>
            <a:spLocks noChangeArrowheads="1"/>
          </p:cNvSpPr>
          <p:nvPr/>
        </p:nvSpPr>
        <p:spPr bwMode="auto">
          <a:xfrm>
            <a:off x="142844" y="3929072"/>
            <a:ext cx="4637943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p"/>
            </a:pPr>
            <a:r>
              <a:rPr lang="ru-RU" sz="1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Между нижним спальным местом и обшивкой двигателя серии «Даюн» остаётся большое пространство для хранения предметов, что является удобным и практичным;</a:t>
            </a:r>
            <a:endParaRPr lang="ru-RU" altLang="zh-CN" sz="1000" b="1" dirty="0" smtClean="0">
              <a:solidFill>
                <a:srgbClr val="FF0000"/>
              </a:solidFill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p"/>
            </a:pPr>
            <a:r>
              <a:rPr lang="ru-RU" altLang="en-US" sz="1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Стандартная теплоизоляционная прокладка нижней панели, теплоизоляционная и  звуконепроницаемая  эффективность очень высокая</a:t>
            </a:r>
            <a:endParaRPr lang="ru-RU" altLang="zh-CN" sz="1000" b="1" dirty="0">
              <a:solidFill>
                <a:srgbClr val="FF0000"/>
              </a:solidFill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</p:txBody>
      </p:sp>
      <p:sp>
        <p:nvSpPr>
          <p:cNvPr id="46088" name="上下箭头 28"/>
          <p:cNvSpPr>
            <a:spLocks noChangeArrowheads="1"/>
          </p:cNvSpPr>
          <p:nvPr/>
        </p:nvSpPr>
        <p:spPr bwMode="auto">
          <a:xfrm>
            <a:off x="2743201" y="3257550"/>
            <a:ext cx="265235" cy="591145"/>
          </a:xfrm>
          <a:prstGeom prst="upDownArrow">
            <a:avLst>
              <a:gd name="adj1" fmla="val 50000"/>
              <a:gd name="adj2" fmla="val 50149"/>
            </a:avLst>
          </a:prstGeom>
          <a:solidFill>
            <a:srgbClr val="FF3300"/>
          </a:solidFill>
          <a:ln w="9525" algn="ctr">
            <a:noFill/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endParaRPr lang="zh-CN" altLang="en-US" sz="2400">
              <a:latin typeface="Times New Roman" pitchFamily="18" charset="0"/>
              <a:ea typeface="MS PGothic" pitchFamily="34" charset="-128"/>
              <a:cs typeface="Times New Roman" pitchFamily="18" charset="0"/>
            </a:endParaRPr>
          </a:p>
        </p:txBody>
      </p:sp>
      <p:sp>
        <p:nvSpPr>
          <p:cNvPr id="46090" name="矩形 30"/>
          <p:cNvSpPr>
            <a:spLocks noChangeArrowheads="1"/>
          </p:cNvSpPr>
          <p:nvPr/>
        </p:nvSpPr>
        <p:spPr bwMode="auto">
          <a:xfrm>
            <a:off x="2590801" y="2343150"/>
            <a:ext cx="176517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altLang="en-US" sz="5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 передней и задней части оставит пространство для регулировки сидения</a:t>
            </a:r>
          </a:p>
        </p:txBody>
      </p:sp>
      <p:sp>
        <p:nvSpPr>
          <p:cNvPr id="46091" name="矩形 31"/>
          <p:cNvSpPr>
            <a:spLocks noChangeArrowheads="1"/>
          </p:cNvSpPr>
          <p:nvPr/>
        </p:nvSpPr>
        <p:spPr bwMode="auto">
          <a:xfrm>
            <a:off x="1600200" y="3429000"/>
            <a:ext cx="1332416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en-US" sz="5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Пространство высоты спального места</a:t>
            </a:r>
          </a:p>
        </p:txBody>
      </p:sp>
      <p:sp>
        <p:nvSpPr>
          <p:cNvPr id="46092" name="矩形 32"/>
          <p:cNvSpPr>
            <a:spLocks noChangeArrowheads="1"/>
          </p:cNvSpPr>
          <p:nvPr/>
        </p:nvSpPr>
        <p:spPr bwMode="auto">
          <a:xfrm>
            <a:off x="4672010" y="3929072"/>
            <a:ext cx="4472022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sz="10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Спальное место расположено прямо на обшивке двигателя, и в середине не имеет промежуточного пространства, тепло от двигателя может избыточно проникать в кабину.</a:t>
            </a:r>
            <a:endParaRPr lang="ru-RU" altLang="en-US" sz="1000" dirty="0">
              <a:solidFill>
                <a:schemeClr val="accent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上箭头 35"/>
          <p:cNvSpPr/>
          <p:nvPr/>
        </p:nvSpPr>
        <p:spPr bwMode="auto">
          <a:xfrm>
            <a:off x="7164266" y="3381375"/>
            <a:ext cx="531934" cy="591145"/>
          </a:xfrm>
          <a:prstGeom prst="upArrow">
            <a:avLst/>
          </a:prstGeom>
          <a:solidFill>
            <a:srgbClr val="FF3300"/>
          </a:solidFill>
          <a:ln w="952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endParaRPr lang="zh-CN" altLang="en-US" sz="2400" dirty="0">
              <a:ln>
                <a:solidFill>
                  <a:srgbClr val="FF0000"/>
                </a:solidFill>
              </a:ln>
              <a:solidFill>
                <a:srgbClr val="FF3300"/>
              </a:solidFill>
              <a:latin typeface="Times New Roman" pitchFamily="18" charset="0"/>
              <a:ea typeface="MS PGothic" pitchFamily="34" charset="-128"/>
              <a:cs typeface="Times New Roman" pitchFamily="18" charset="0"/>
            </a:endParaRPr>
          </a:p>
        </p:txBody>
      </p:sp>
      <p:sp>
        <p:nvSpPr>
          <p:cNvPr id="46094" name="Text Box 3"/>
          <p:cNvSpPr txBox="1">
            <a:spLocks noChangeArrowheads="1"/>
          </p:cNvSpPr>
          <p:nvPr/>
        </p:nvSpPr>
        <p:spPr bwMode="auto">
          <a:xfrm>
            <a:off x="2819401" y="171450"/>
            <a:ext cx="2063261" cy="46600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95737" tIns="47868" rIns="95737" bIns="47868">
            <a:spAutoFit/>
          </a:bodyPr>
          <a:lstStyle/>
          <a:p>
            <a:pPr defTabSz="935038">
              <a:spcBef>
                <a:spcPct val="20000"/>
              </a:spcBef>
            </a:pPr>
            <a:r>
              <a:rPr lang="ru-RU" altLang="en-US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Ⅵ. Комфорт</a:t>
            </a:r>
          </a:p>
        </p:txBody>
      </p:sp>
      <p:sp>
        <p:nvSpPr>
          <p:cNvPr id="37" name="左右箭头 36"/>
          <p:cNvSpPr/>
          <p:nvPr/>
        </p:nvSpPr>
        <p:spPr bwMode="auto">
          <a:xfrm>
            <a:off x="2438400" y="2800350"/>
            <a:ext cx="609600" cy="171450"/>
          </a:xfrm>
          <a:prstGeom prst="leftRightArrow">
            <a:avLst/>
          </a:prstGeom>
          <a:solidFill>
            <a:srgbClr val="FF33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黑体" pitchFamily="2" charset="-122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 rot="19041405">
            <a:off x="4627698" y="2131120"/>
            <a:ext cx="2470493" cy="289441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altLang="en-US" sz="11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         Конкурентная продукция</a:t>
            </a:r>
            <a:endParaRPr lang="ru-RU" altLang="en-US" sz="1100" b="1" dirty="0">
              <a:solidFill>
                <a:srgbClr val="CC0000"/>
              </a:solidFill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583224" y="735808"/>
            <a:ext cx="1661746" cy="632222"/>
            <a:chOff x="2258" y="618"/>
            <a:chExt cx="1134" cy="531"/>
          </a:xfrm>
        </p:grpSpPr>
        <p:sp>
          <p:nvSpPr>
            <p:cNvPr id="7" name="AutoShape 1774"/>
            <p:cNvSpPr>
              <a:spLocks noChangeArrowheads="1"/>
            </p:cNvSpPr>
            <p:nvPr/>
          </p:nvSpPr>
          <p:spPr bwMode="auto">
            <a:xfrm>
              <a:off x="2258" y="707"/>
              <a:ext cx="1134" cy="442"/>
            </a:xfrm>
            <a:prstGeom prst="roundRect">
              <a:avLst>
                <a:gd name="adj" fmla="val 9574"/>
              </a:avLst>
            </a:prstGeom>
            <a:solidFill>
              <a:schemeClr val="bg1"/>
            </a:solidFill>
            <a:ln w="15875" cap="rnd" algn="ctr">
              <a:solidFill>
                <a:schemeClr val="accent1">
                  <a:lumMod val="75000"/>
                </a:schemeClr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6097" name="Oval 1742"/>
            <p:cNvSpPr>
              <a:spLocks noChangeArrowheads="1"/>
            </p:cNvSpPr>
            <p:nvPr/>
          </p:nvSpPr>
          <p:spPr bwMode="auto">
            <a:xfrm>
              <a:off x="2388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4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9" name="AutoShape 1739"/>
            <p:cNvSpPr>
              <a:spLocks noChangeArrowheads="1"/>
            </p:cNvSpPr>
            <p:nvPr/>
          </p:nvSpPr>
          <p:spPr bwMode="auto">
            <a:xfrm>
              <a:off x="2398" y="618"/>
              <a:ext cx="37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4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46099" name="Oval 1746"/>
            <p:cNvSpPr>
              <a:spLocks noChangeArrowheads="1"/>
            </p:cNvSpPr>
            <p:nvPr/>
          </p:nvSpPr>
          <p:spPr bwMode="auto">
            <a:xfrm>
              <a:off x="2520" y="773"/>
              <a:ext cx="54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4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1" name="AutoShape 1748"/>
            <p:cNvSpPr>
              <a:spLocks noChangeArrowheads="1"/>
            </p:cNvSpPr>
            <p:nvPr/>
          </p:nvSpPr>
          <p:spPr bwMode="auto">
            <a:xfrm>
              <a:off x="2529" y="618"/>
              <a:ext cx="36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4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46101" name="Oval 1750"/>
            <p:cNvSpPr>
              <a:spLocks noChangeArrowheads="1"/>
            </p:cNvSpPr>
            <p:nvPr/>
          </p:nvSpPr>
          <p:spPr bwMode="auto">
            <a:xfrm>
              <a:off x="2650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4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3" name="AutoShape 1752"/>
            <p:cNvSpPr>
              <a:spLocks noChangeArrowheads="1"/>
            </p:cNvSpPr>
            <p:nvPr/>
          </p:nvSpPr>
          <p:spPr bwMode="auto">
            <a:xfrm>
              <a:off x="2660" y="618"/>
              <a:ext cx="36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4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46103" name="Oval 1754"/>
            <p:cNvSpPr>
              <a:spLocks noChangeArrowheads="1"/>
            </p:cNvSpPr>
            <p:nvPr/>
          </p:nvSpPr>
          <p:spPr bwMode="auto">
            <a:xfrm>
              <a:off x="2780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4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5" name="AutoShape 1756"/>
            <p:cNvSpPr>
              <a:spLocks noChangeArrowheads="1"/>
            </p:cNvSpPr>
            <p:nvPr/>
          </p:nvSpPr>
          <p:spPr bwMode="auto">
            <a:xfrm>
              <a:off x="2790" y="618"/>
              <a:ext cx="37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4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46105" name="Oval 1758"/>
            <p:cNvSpPr>
              <a:spLocks noChangeArrowheads="1"/>
            </p:cNvSpPr>
            <p:nvPr/>
          </p:nvSpPr>
          <p:spPr bwMode="auto">
            <a:xfrm>
              <a:off x="2912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4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7" name="AutoShape 1760"/>
            <p:cNvSpPr>
              <a:spLocks noChangeArrowheads="1"/>
            </p:cNvSpPr>
            <p:nvPr/>
          </p:nvSpPr>
          <p:spPr bwMode="auto">
            <a:xfrm>
              <a:off x="2921" y="618"/>
              <a:ext cx="36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4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46107" name="Oval 1762"/>
            <p:cNvSpPr>
              <a:spLocks noChangeArrowheads="1"/>
            </p:cNvSpPr>
            <p:nvPr/>
          </p:nvSpPr>
          <p:spPr bwMode="auto">
            <a:xfrm>
              <a:off x="3042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4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9" name="AutoShape 1764"/>
            <p:cNvSpPr>
              <a:spLocks noChangeArrowheads="1"/>
            </p:cNvSpPr>
            <p:nvPr/>
          </p:nvSpPr>
          <p:spPr bwMode="auto">
            <a:xfrm>
              <a:off x="3052" y="618"/>
              <a:ext cx="36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4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46109" name="Oval 1766"/>
            <p:cNvSpPr>
              <a:spLocks noChangeArrowheads="1"/>
            </p:cNvSpPr>
            <p:nvPr/>
          </p:nvSpPr>
          <p:spPr bwMode="auto">
            <a:xfrm>
              <a:off x="3173" y="773"/>
              <a:ext cx="54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4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21" name="AutoShape 1768"/>
            <p:cNvSpPr>
              <a:spLocks noChangeArrowheads="1"/>
            </p:cNvSpPr>
            <p:nvPr/>
          </p:nvSpPr>
          <p:spPr bwMode="auto">
            <a:xfrm>
              <a:off x="3182" y="618"/>
              <a:ext cx="37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4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46111" name="Line 1778"/>
            <p:cNvSpPr>
              <a:spLocks noChangeShapeType="1"/>
            </p:cNvSpPr>
            <p:nvPr/>
          </p:nvSpPr>
          <p:spPr bwMode="auto">
            <a:xfrm>
              <a:off x="2406" y="1055"/>
              <a:ext cx="895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 type="oval" w="sm" len="sm"/>
              <a:tailEnd/>
            </a:ln>
          </p:spPr>
          <p:txBody>
            <a:bodyPr/>
            <a:lstStyle/>
            <a:p>
              <a:endParaRPr lang="zh-CN" alt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6112" name="Rectangle 20"/>
            <p:cNvSpPr>
              <a:spLocks noChangeArrowheads="1"/>
            </p:cNvSpPr>
            <p:nvPr/>
          </p:nvSpPr>
          <p:spPr bwMode="auto">
            <a:xfrm>
              <a:off x="2485" y="828"/>
              <a:ext cx="725" cy="3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altLang="en-US" sz="1800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Комфорт</a:t>
              </a:r>
              <a:endParaRPr lang="ru-RU" altLang="en-US" sz="1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46086" name="矩形 26"/>
          <p:cNvSpPr>
            <a:spLocks noChangeArrowheads="1"/>
          </p:cNvSpPr>
          <p:nvPr/>
        </p:nvSpPr>
        <p:spPr bwMode="auto">
          <a:xfrm>
            <a:off x="2514600" y="558215"/>
            <a:ext cx="64770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altLang="en-US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Широкое спальное место.</a:t>
            </a:r>
            <a:endParaRPr lang="ru-RU" altLang="en-US" sz="1600" b="1" dirty="0">
              <a:solidFill>
                <a:srgbClr val="FF0000"/>
              </a:solidFill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</p:txBody>
      </p:sp>
      <p:sp>
        <p:nvSpPr>
          <p:cNvPr id="46094" name="Text Box 3"/>
          <p:cNvSpPr txBox="1">
            <a:spLocks noChangeArrowheads="1"/>
          </p:cNvSpPr>
          <p:nvPr/>
        </p:nvSpPr>
        <p:spPr bwMode="auto">
          <a:xfrm>
            <a:off x="2819401" y="171450"/>
            <a:ext cx="2063261" cy="46600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95737" tIns="47868" rIns="95737" bIns="47868">
            <a:spAutoFit/>
          </a:bodyPr>
          <a:lstStyle/>
          <a:p>
            <a:pPr defTabSz="935038">
              <a:spcBef>
                <a:spcPct val="20000"/>
              </a:spcBef>
            </a:pPr>
            <a:r>
              <a:rPr lang="ru-RU" altLang="en-US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Ⅵ. Комфорт</a:t>
            </a:r>
          </a:p>
        </p:txBody>
      </p: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304800" y="1085850"/>
            <a:ext cx="8686800" cy="3657600"/>
            <a:chOff x="144" y="912"/>
            <a:chExt cx="5472" cy="3072"/>
          </a:xfrm>
        </p:grpSpPr>
        <p:pic>
          <p:nvPicPr>
            <p:cNvPr id="33" name="Picture 5" descr="7_8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32307" r="26154"/>
            <a:stretch>
              <a:fillRect/>
            </a:stretch>
          </p:blipFill>
          <p:spPr bwMode="auto">
            <a:xfrm>
              <a:off x="2016" y="1056"/>
              <a:ext cx="1376" cy="28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5" name="图片 28" descr="Кабина водителя тяговой машины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324" y="1008"/>
              <a:ext cx="2118" cy="29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8" name="Text Box 9"/>
            <p:cNvSpPr txBox="1">
              <a:spLocks noChangeArrowheads="1"/>
            </p:cNvSpPr>
            <p:nvPr/>
          </p:nvSpPr>
          <p:spPr bwMode="auto">
            <a:xfrm>
              <a:off x="267" y="2760"/>
              <a:ext cx="2016" cy="9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1100" dirty="0" smtClean="0">
                  <a:latin typeface="Times New Roman" pitchFamily="18" charset="0"/>
                  <a:cs typeface="Times New Roman" pitchFamily="18" charset="0"/>
                </a:rPr>
                <a:t>Длина спального места в Даюн: </a:t>
              </a:r>
              <a:r>
                <a:rPr lang="ru-RU" sz="1100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245</a:t>
              </a:r>
              <a:r>
                <a:rPr lang="ru-RU" sz="1100" dirty="0" smtClean="0">
                  <a:latin typeface="Times New Roman" pitchFamily="18" charset="0"/>
                  <a:cs typeface="Times New Roman" pitchFamily="18" charset="0"/>
                </a:rPr>
                <a:t>см</a:t>
              </a:r>
              <a:endParaRPr lang="ru-RU" altLang="zh-CN" sz="1100" dirty="0" smtClean="0">
                <a:latin typeface="Times New Roman" pitchFamily="18" charset="0"/>
                <a:ea typeface="黑体" pitchFamily="49" charset="-122"/>
                <a:cs typeface="Times New Roman" pitchFamily="18" charset="0"/>
              </a:endParaRPr>
            </a:p>
            <a:p>
              <a:pPr>
                <a:spcBef>
                  <a:spcPct val="50000"/>
                </a:spcBef>
              </a:pPr>
              <a:r>
                <a:rPr lang="ru-RU" sz="1100" dirty="0" smtClean="0">
                  <a:latin typeface="Times New Roman" pitchFamily="18" charset="0"/>
                  <a:cs typeface="Times New Roman" pitchFamily="18" charset="0"/>
                </a:rPr>
                <a:t>Длина в другой китайской марки: около </a:t>
              </a:r>
              <a:r>
                <a:rPr lang="ru-RU" sz="1100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220</a:t>
              </a:r>
              <a:r>
                <a:rPr lang="ru-RU" sz="1100" dirty="0" smtClean="0">
                  <a:latin typeface="Times New Roman" pitchFamily="18" charset="0"/>
                  <a:cs typeface="Times New Roman" pitchFamily="18" charset="0"/>
                </a:rPr>
                <a:t>см</a:t>
              </a:r>
            </a:p>
            <a:p>
              <a:pPr>
                <a:spcBef>
                  <a:spcPct val="50000"/>
                </a:spcBef>
              </a:pPr>
              <a:r>
                <a:rPr lang="ru-RU" altLang="en-US" sz="1100" dirty="0" smtClean="0">
                  <a:latin typeface="Times New Roman" pitchFamily="18" charset="0"/>
                  <a:cs typeface="Times New Roman" pitchFamily="18" charset="0"/>
                </a:rPr>
                <a:t>Кабина </a:t>
              </a:r>
              <a:r>
                <a:rPr lang="ru-RU" altLang="en-US" sz="1100" dirty="0">
                  <a:latin typeface="Times New Roman" pitchFamily="18" charset="0"/>
                  <a:cs typeface="Times New Roman" pitchFamily="18" charset="0"/>
                </a:rPr>
                <a:t>водителя тяжелого грузовика </a:t>
              </a:r>
              <a:r>
                <a:rPr lang="ru-RU" altLang="en-US" sz="1100" dirty="0" smtClean="0">
                  <a:latin typeface="Times New Roman" pitchFamily="18" charset="0"/>
                  <a:cs typeface="Times New Roman" pitchFamily="18" charset="0"/>
                </a:rPr>
                <a:t>Даюн </a:t>
              </a:r>
              <a:r>
                <a:rPr lang="ru-RU" altLang="en-US" sz="1100" dirty="0">
                  <a:latin typeface="Times New Roman" pitchFamily="18" charset="0"/>
                  <a:cs typeface="Times New Roman" pitchFamily="18" charset="0"/>
                </a:rPr>
                <a:t>является </a:t>
              </a:r>
              <a:r>
                <a:rPr lang="ru-RU" altLang="en-US" sz="1100" dirty="0" smtClean="0">
                  <a:latin typeface="Times New Roman" pitchFamily="18" charset="0"/>
                  <a:cs typeface="Times New Roman" pitchFamily="18" charset="0"/>
                </a:rPr>
                <a:t>очень комфортной: широкой и высокой	</a:t>
              </a:r>
              <a:endParaRPr lang="ru-RU" altLang="en-US" sz="11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9" name="Text Box 10"/>
            <p:cNvSpPr txBox="1">
              <a:spLocks noChangeArrowheads="1"/>
            </p:cNvSpPr>
            <p:nvPr/>
          </p:nvSpPr>
          <p:spPr bwMode="auto">
            <a:xfrm>
              <a:off x="288" y="1200"/>
              <a:ext cx="1248" cy="10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en-US" sz="1100" dirty="0">
                  <a:latin typeface="Times New Roman" pitchFamily="18" charset="0"/>
                  <a:cs typeface="Times New Roman" pitchFamily="18" charset="0"/>
                </a:rPr>
                <a:t>Водитель может </a:t>
              </a:r>
              <a:r>
                <a:rPr lang="ru-RU" altLang="en-US" sz="1100" dirty="0" smtClean="0">
                  <a:latin typeface="Times New Roman" pitchFamily="18" charset="0"/>
                  <a:cs typeface="Times New Roman" pitchFamily="18" charset="0"/>
                </a:rPr>
                <a:t>производить регулировку сидения в нескольких направлениях. П</a:t>
              </a:r>
              <a:r>
                <a:rPr lang="ru-RU" sz="1100" dirty="0" smtClean="0">
                  <a:latin typeface="Times New Roman" pitchFamily="18" charset="0"/>
                  <a:cs typeface="Times New Roman" pitchFamily="18" charset="0"/>
                </a:rPr>
                <a:t>роцесс вождения комфортный, сопоставим с комфортом легкового автомобиля.</a:t>
              </a:r>
            </a:p>
          </p:txBody>
        </p:sp>
        <p:sp>
          <p:nvSpPr>
            <p:cNvPr id="40" name="AutoShape 12"/>
            <p:cNvSpPr>
              <a:spLocks noChangeArrowheads="1"/>
            </p:cNvSpPr>
            <p:nvPr/>
          </p:nvSpPr>
          <p:spPr bwMode="auto">
            <a:xfrm>
              <a:off x="144" y="912"/>
              <a:ext cx="5472" cy="3072"/>
            </a:xfrm>
            <a:prstGeom prst="roundRect">
              <a:avLst>
                <a:gd name="adj" fmla="val 9069"/>
              </a:avLst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42" name="椭圆形标注 41"/>
          <p:cNvSpPr/>
          <p:nvPr/>
        </p:nvSpPr>
        <p:spPr bwMode="auto">
          <a:xfrm>
            <a:off x="2427978" y="971905"/>
            <a:ext cx="1905000" cy="857250"/>
          </a:xfrm>
          <a:prstGeom prst="wedgeEllipseCallout">
            <a:avLst>
              <a:gd name="adj1" fmla="val 33712"/>
              <a:gd name="adj2" fmla="val 71183"/>
            </a:avLst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en-US" sz="11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Яомин ложился, не испытывая неудобства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矩形 7"/>
          <p:cNvSpPr>
            <a:spLocks noChangeArrowheads="1"/>
          </p:cNvSpPr>
          <p:nvPr/>
        </p:nvSpPr>
        <p:spPr bwMode="auto">
          <a:xfrm>
            <a:off x="219807" y="3589736"/>
            <a:ext cx="323117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55600" indent="-355600">
              <a:lnSpc>
                <a:spcPct val="160000"/>
              </a:lnSpc>
              <a:buClr>
                <a:srgbClr val="FF0000"/>
              </a:buClr>
              <a:buFont typeface="Wingdings" pitchFamily="2" charset="2"/>
              <a:buChar char="p"/>
            </a:pPr>
            <a:r>
              <a:rPr lang="ru-RU" sz="9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ru-RU" sz="900" dirty="0" smtClean="0">
                <a:latin typeface="Times New Roman" pitchFamily="18" charset="0"/>
                <a:cs typeface="Times New Roman" pitchFamily="18" charset="0"/>
              </a:rPr>
              <a:t> ёмкостей для хранения различных предметов</a:t>
            </a:r>
          </a:p>
          <a:p>
            <a:pPr marL="355600" indent="-355600">
              <a:lnSpc>
                <a:spcPct val="160000"/>
              </a:lnSpc>
              <a:buClr>
                <a:srgbClr val="FF0000"/>
              </a:buClr>
              <a:buFont typeface="Wingdings" pitchFamily="2" charset="2"/>
              <a:buChar char="p"/>
            </a:pPr>
            <a:r>
              <a:rPr lang="ru-RU" sz="9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900" dirty="0" smtClean="0">
                <a:latin typeface="Times New Roman" pitchFamily="18" charset="0"/>
                <a:cs typeface="Times New Roman" pitchFamily="18" charset="0"/>
              </a:rPr>
              <a:t> мест подставки для стакана (пульт центрального управления на 3места, внутренности двери на 2 места)</a:t>
            </a:r>
            <a:endParaRPr lang="ru-RU" altLang="zh-CN" sz="800" dirty="0"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  <a:p>
            <a:pPr marL="355600" indent="-355600">
              <a:lnSpc>
                <a:spcPct val="160000"/>
              </a:lnSpc>
              <a:buClr>
                <a:srgbClr val="FF0000"/>
              </a:buClr>
              <a:buFont typeface="Wingdings" pitchFamily="2" charset="2"/>
              <a:buChar char="p"/>
            </a:pPr>
            <a:r>
              <a:rPr lang="ru-RU" sz="900" dirty="0" smtClean="0">
                <a:latin typeface="Times New Roman" pitchFamily="18" charset="0"/>
                <a:cs typeface="Times New Roman" pitchFamily="18" charset="0"/>
              </a:rPr>
              <a:t>В нижней части нижнего спального места имеет сверхмаксимальное хранилище с объемом 570Л.</a:t>
            </a:r>
          </a:p>
        </p:txBody>
      </p:sp>
      <p:pic>
        <p:nvPicPr>
          <p:cNvPr id="47109" name="Picture 7" descr="Место записной аппарат езды.太高了吧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82867" y="1553766"/>
            <a:ext cx="2439865" cy="192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10" name="矩形 7"/>
          <p:cNvSpPr>
            <a:spLocks noChangeArrowheads="1"/>
          </p:cNvSpPr>
          <p:nvPr/>
        </p:nvSpPr>
        <p:spPr bwMode="auto">
          <a:xfrm>
            <a:off x="3582867" y="3724790"/>
            <a:ext cx="2439866" cy="854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p"/>
            </a:pPr>
            <a:r>
              <a:rPr lang="ru-RU" sz="900" dirty="0" smtClean="0">
                <a:latin typeface="Times New Roman" pitchFamily="18" charset="0"/>
                <a:cs typeface="Times New Roman" pitchFamily="18" charset="0"/>
              </a:rPr>
              <a:t>В кабине </a:t>
            </a:r>
            <a:r>
              <a:rPr lang="ru-RU" sz="900" dirty="0">
                <a:latin typeface="Times New Roman" pitchFamily="18" charset="0"/>
                <a:cs typeface="Times New Roman" pitchFamily="18" charset="0"/>
              </a:rPr>
              <a:t>водителя серии </a:t>
            </a:r>
            <a:r>
              <a:rPr lang="ru-RU" sz="900" dirty="0" smtClean="0">
                <a:latin typeface="Times New Roman" pitchFamily="18" charset="0"/>
                <a:cs typeface="Times New Roman" pitchFamily="18" charset="0"/>
              </a:rPr>
              <a:t>с высокой крышей  конкурентной продукции 1 имеется 2 ящика для хранения предметов</a:t>
            </a:r>
            <a:endParaRPr lang="ru-RU" altLang="zh-CN" sz="800" dirty="0"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  <a:p>
            <a:pPr>
              <a:spcBef>
                <a:spcPct val="50000"/>
              </a:spcBef>
              <a:buFont typeface="Wingdings" pitchFamily="2" charset="2"/>
              <a:buChar char="p"/>
            </a:pPr>
            <a:r>
              <a:rPr lang="ru-RU" sz="9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altLang="en-US" sz="900" dirty="0" smtClean="0">
                <a:latin typeface="Times New Roman" pitchFamily="18" charset="0"/>
                <a:cs typeface="Times New Roman" pitchFamily="18" charset="0"/>
              </a:rPr>
              <a:t>В нижней части ящиков нет мягкой подкладки, </a:t>
            </a:r>
            <a:r>
              <a:rPr lang="ru-RU" altLang="en-US" sz="900" dirty="0">
                <a:latin typeface="Times New Roman" pitchFamily="18" charset="0"/>
                <a:cs typeface="Times New Roman" pitchFamily="18" charset="0"/>
              </a:rPr>
              <a:t>хранение </a:t>
            </a:r>
            <a:r>
              <a:rPr lang="ru-RU" altLang="en-US" sz="900" dirty="0" smtClean="0">
                <a:latin typeface="Times New Roman" pitchFamily="18" charset="0"/>
                <a:cs typeface="Times New Roman" pitchFamily="18" charset="0"/>
              </a:rPr>
              <a:t>предметов неудобно</a:t>
            </a:r>
            <a:endParaRPr lang="ru-RU" altLang="en-US" sz="9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7111" name="Picture 6" descr="Практическая и красивая решетка для хранения материал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4616" y="1553766"/>
            <a:ext cx="2637692" cy="1875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12" name="矩形 9"/>
          <p:cNvSpPr>
            <a:spLocks noChangeArrowheads="1"/>
          </p:cNvSpPr>
          <p:nvPr/>
        </p:nvSpPr>
        <p:spPr bwMode="auto">
          <a:xfrm>
            <a:off x="6110654" y="3589736"/>
            <a:ext cx="3033346" cy="803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10000"/>
              </a:lnSpc>
              <a:buFont typeface="Wingdings" pitchFamily="2" charset="2"/>
              <a:buChar char="p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900" dirty="0">
                <a:latin typeface="Times New Roman" pitchFamily="18" charset="0"/>
                <a:cs typeface="Times New Roman" pitchFamily="18" charset="0"/>
              </a:rPr>
              <a:t>Конкурентная </a:t>
            </a:r>
            <a:r>
              <a:rPr lang="ru-RU" sz="900" dirty="0" smtClean="0">
                <a:latin typeface="Times New Roman" pitchFamily="18" charset="0"/>
                <a:cs typeface="Times New Roman" pitchFamily="18" charset="0"/>
              </a:rPr>
              <a:t>продукция 2: </a:t>
            </a:r>
            <a:r>
              <a:rPr lang="ru-RU" sz="900" dirty="0" err="1" smtClean="0">
                <a:latin typeface="Times New Roman" pitchFamily="18" charset="0"/>
                <a:cs typeface="Times New Roman" pitchFamily="18" charset="0"/>
              </a:rPr>
              <a:t>Яшики</a:t>
            </a:r>
            <a:r>
              <a:rPr lang="ru-RU" sz="900" dirty="0" smtClean="0">
                <a:latin typeface="Times New Roman" pitchFamily="18" charset="0"/>
                <a:cs typeface="Times New Roman" pitchFamily="18" charset="0"/>
              </a:rPr>
              <a:t>  разделены на два слоя</a:t>
            </a:r>
            <a:r>
              <a:rPr lang="ru-RU" sz="900" dirty="0">
                <a:latin typeface="Times New Roman" pitchFamily="18" charset="0"/>
                <a:cs typeface="Times New Roman" pitchFamily="18" charset="0"/>
              </a:rPr>
              <a:t>, нижний слой является маленьким.</a:t>
            </a:r>
          </a:p>
          <a:p>
            <a:pPr>
              <a:lnSpc>
                <a:spcPct val="110000"/>
              </a:lnSpc>
            </a:pPr>
            <a:r>
              <a:rPr lang="ru-RU" altLang="en-US" sz="900" dirty="0">
                <a:latin typeface="Times New Roman" pitchFamily="18" charset="0"/>
                <a:cs typeface="Times New Roman" pitchFamily="18" charset="0"/>
              </a:rPr>
              <a:t>Коробка постороннего предмета, верхний слой имеет 3 большой коробки постороннего предмета</a:t>
            </a:r>
          </a:p>
        </p:txBody>
      </p:sp>
      <p:sp>
        <p:nvSpPr>
          <p:cNvPr id="47113" name="Text Box 3"/>
          <p:cNvSpPr txBox="1">
            <a:spLocks noChangeArrowheads="1"/>
          </p:cNvSpPr>
          <p:nvPr/>
        </p:nvSpPr>
        <p:spPr bwMode="auto">
          <a:xfrm>
            <a:off x="2895600" y="171450"/>
            <a:ext cx="2438400" cy="46600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95737" tIns="47868" rIns="95737" bIns="47868">
            <a:spAutoFit/>
          </a:bodyPr>
          <a:lstStyle/>
          <a:p>
            <a:pPr defTabSz="935038">
              <a:spcBef>
                <a:spcPct val="20000"/>
              </a:spcBef>
            </a:pPr>
            <a:r>
              <a:rPr lang="ru-RU" altLang="en-US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Ⅵ. Комфорт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583224" y="735808"/>
            <a:ext cx="1661746" cy="632222"/>
            <a:chOff x="2258" y="618"/>
            <a:chExt cx="1134" cy="531"/>
          </a:xfrm>
        </p:grpSpPr>
        <p:sp>
          <p:nvSpPr>
            <p:cNvPr id="13" name="AutoShape 1774"/>
            <p:cNvSpPr>
              <a:spLocks noChangeArrowheads="1"/>
            </p:cNvSpPr>
            <p:nvPr/>
          </p:nvSpPr>
          <p:spPr bwMode="auto">
            <a:xfrm>
              <a:off x="2258" y="707"/>
              <a:ext cx="1134" cy="442"/>
            </a:xfrm>
            <a:prstGeom prst="roundRect">
              <a:avLst>
                <a:gd name="adj" fmla="val 9574"/>
              </a:avLst>
            </a:prstGeom>
            <a:solidFill>
              <a:schemeClr val="bg1"/>
            </a:solidFill>
            <a:ln w="15875" cap="rnd" algn="ctr">
              <a:solidFill>
                <a:schemeClr val="accent1">
                  <a:lumMod val="75000"/>
                </a:schemeClr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7121" name="Oval 1742"/>
            <p:cNvSpPr>
              <a:spLocks noChangeArrowheads="1"/>
            </p:cNvSpPr>
            <p:nvPr/>
          </p:nvSpPr>
          <p:spPr bwMode="auto">
            <a:xfrm>
              <a:off x="2388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4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5" name="AutoShape 1739"/>
            <p:cNvSpPr>
              <a:spLocks noChangeArrowheads="1"/>
            </p:cNvSpPr>
            <p:nvPr/>
          </p:nvSpPr>
          <p:spPr bwMode="auto">
            <a:xfrm>
              <a:off x="2398" y="618"/>
              <a:ext cx="37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4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47123" name="Oval 1746"/>
            <p:cNvSpPr>
              <a:spLocks noChangeArrowheads="1"/>
            </p:cNvSpPr>
            <p:nvPr/>
          </p:nvSpPr>
          <p:spPr bwMode="auto">
            <a:xfrm>
              <a:off x="2520" y="773"/>
              <a:ext cx="54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4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7" name="AutoShape 1748"/>
            <p:cNvSpPr>
              <a:spLocks noChangeArrowheads="1"/>
            </p:cNvSpPr>
            <p:nvPr/>
          </p:nvSpPr>
          <p:spPr bwMode="auto">
            <a:xfrm>
              <a:off x="2529" y="618"/>
              <a:ext cx="36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4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47125" name="Oval 1750"/>
            <p:cNvSpPr>
              <a:spLocks noChangeArrowheads="1"/>
            </p:cNvSpPr>
            <p:nvPr/>
          </p:nvSpPr>
          <p:spPr bwMode="auto">
            <a:xfrm>
              <a:off x="2650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4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9" name="AutoShape 1752"/>
            <p:cNvSpPr>
              <a:spLocks noChangeArrowheads="1"/>
            </p:cNvSpPr>
            <p:nvPr/>
          </p:nvSpPr>
          <p:spPr bwMode="auto">
            <a:xfrm>
              <a:off x="2660" y="618"/>
              <a:ext cx="36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4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47127" name="Oval 1754"/>
            <p:cNvSpPr>
              <a:spLocks noChangeArrowheads="1"/>
            </p:cNvSpPr>
            <p:nvPr/>
          </p:nvSpPr>
          <p:spPr bwMode="auto">
            <a:xfrm>
              <a:off x="2780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4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21" name="AutoShape 1756"/>
            <p:cNvSpPr>
              <a:spLocks noChangeArrowheads="1"/>
            </p:cNvSpPr>
            <p:nvPr/>
          </p:nvSpPr>
          <p:spPr bwMode="auto">
            <a:xfrm>
              <a:off x="2790" y="618"/>
              <a:ext cx="37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4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47129" name="Oval 1758"/>
            <p:cNvSpPr>
              <a:spLocks noChangeArrowheads="1"/>
            </p:cNvSpPr>
            <p:nvPr/>
          </p:nvSpPr>
          <p:spPr bwMode="auto">
            <a:xfrm>
              <a:off x="2912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4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23" name="AutoShape 1760"/>
            <p:cNvSpPr>
              <a:spLocks noChangeArrowheads="1"/>
            </p:cNvSpPr>
            <p:nvPr/>
          </p:nvSpPr>
          <p:spPr bwMode="auto">
            <a:xfrm>
              <a:off x="2921" y="618"/>
              <a:ext cx="36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4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47131" name="Oval 1762"/>
            <p:cNvSpPr>
              <a:spLocks noChangeArrowheads="1"/>
            </p:cNvSpPr>
            <p:nvPr/>
          </p:nvSpPr>
          <p:spPr bwMode="auto">
            <a:xfrm>
              <a:off x="3042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4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25" name="AutoShape 1764"/>
            <p:cNvSpPr>
              <a:spLocks noChangeArrowheads="1"/>
            </p:cNvSpPr>
            <p:nvPr/>
          </p:nvSpPr>
          <p:spPr bwMode="auto">
            <a:xfrm>
              <a:off x="3052" y="618"/>
              <a:ext cx="36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4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47133" name="Oval 1766"/>
            <p:cNvSpPr>
              <a:spLocks noChangeArrowheads="1"/>
            </p:cNvSpPr>
            <p:nvPr/>
          </p:nvSpPr>
          <p:spPr bwMode="auto">
            <a:xfrm>
              <a:off x="3173" y="773"/>
              <a:ext cx="54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4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27" name="AutoShape 1768"/>
            <p:cNvSpPr>
              <a:spLocks noChangeArrowheads="1"/>
            </p:cNvSpPr>
            <p:nvPr/>
          </p:nvSpPr>
          <p:spPr bwMode="auto">
            <a:xfrm>
              <a:off x="3182" y="618"/>
              <a:ext cx="37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4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47135" name="Line 1778"/>
            <p:cNvSpPr>
              <a:spLocks noChangeShapeType="1"/>
            </p:cNvSpPr>
            <p:nvPr/>
          </p:nvSpPr>
          <p:spPr bwMode="auto">
            <a:xfrm>
              <a:off x="2406" y="1055"/>
              <a:ext cx="895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 type="oval" w="sm" len="sm"/>
              <a:tailEnd/>
            </a:ln>
          </p:spPr>
          <p:txBody>
            <a:bodyPr/>
            <a:lstStyle/>
            <a:p>
              <a:endParaRPr lang="zh-CN" alt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7136" name="Rectangle 20"/>
            <p:cNvSpPr>
              <a:spLocks noChangeArrowheads="1"/>
            </p:cNvSpPr>
            <p:nvPr/>
          </p:nvSpPr>
          <p:spPr bwMode="auto">
            <a:xfrm>
              <a:off x="2485" y="828"/>
              <a:ext cx="725" cy="3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altLang="en-US" sz="1800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Комфорт</a:t>
              </a:r>
              <a:endParaRPr lang="ru-RU" altLang="en-US" sz="1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47116" name="矩形 26"/>
          <p:cNvSpPr>
            <a:spLocks noChangeArrowheads="1"/>
          </p:cNvSpPr>
          <p:nvPr/>
        </p:nvSpPr>
        <p:spPr bwMode="auto">
          <a:xfrm>
            <a:off x="2339752" y="857250"/>
            <a:ext cx="645255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altLang="en-US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Пространство для хранения </a:t>
            </a:r>
            <a:r>
              <a:rPr lang="ru-RU" altLang="en-US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предметов </a:t>
            </a:r>
            <a:r>
              <a:rPr lang="ru-RU" altLang="en-US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является самым </a:t>
            </a:r>
            <a:r>
              <a:rPr lang="ru-RU" altLang="en-US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большим</a:t>
            </a:r>
            <a:endParaRPr lang="ru-RU" altLang="en-US" sz="1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117" name="TextBox 13"/>
          <p:cNvSpPr txBox="1">
            <a:spLocks noChangeArrowheads="1"/>
          </p:cNvSpPr>
          <p:nvPr/>
        </p:nvSpPr>
        <p:spPr bwMode="auto">
          <a:xfrm>
            <a:off x="3648808" y="3106793"/>
            <a:ext cx="2242038" cy="338554"/>
          </a:xfrm>
          <a:prstGeom prst="rect">
            <a:avLst/>
          </a:prstGeom>
          <a:blipFill dpi="0" rotWithShape="1">
            <a:blip r:embed="rId4" cstate="print"/>
            <a:srcRect/>
            <a:tile tx="0" ty="0" sx="100000" sy="100000" flip="none" algn="tl"/>
          </a:blipFill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ru-RU" sz="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Конкурентная продукция 1 </a:t>
            </a:r>
            <a:r>
              <a:rPr lang="ru-RU" sz="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имеет только </a:t>
            </a:r>
            <a:r>
              <a:rPr lang="ru-RU" sz="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два ящика для хранения предметов</a:t>
            </a:r>
          </a:p>
        </p:txBody>
      </p:sp>
      <p:sp>
        <p:nvSpPr>
          <p:cNvPr id="47118" name="TextBox 13"/>
          <p:cNvSpPr txBox="1">
            <a:spLocks noChangeArrowheads="1"/>
          </p:cNvSpPr>
          <p:nvPr/>
        </p:nvSpPr>
        <p:spPr bwMode="auto">
          <a:xfrm>
            <a:off x="6286501" y="3070581"/>
            <a:ext cx="2242038" cy="338554"/>
          </a:xfrm>
          <a:prstGeom prst="rect">
            <a:avLst/>
          </a:prstGeom>
          <a:blipFill dpi="0" rotWithShape="1">
            <a:blip r:embed="rId4" cstate="print"/>
            <a:srcRect/>
            <a:tile tx="0" ty="0" sx="100000" sy="100000" flip="none" algn="tl"/>
          </a:blipFill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ru-RU" sz="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Конкурентная продукция 2 разделена на верхний и нижний уровень</a:t>
            </a:r>
          </a:p>
        </p:txBody>
      </p:sp>
      <p:pic>
        <p:nvPicPr>
          <p:cNvPr id="69634" name="Picture 2" descr="C:\Users\lenovo\Desktop\QQ截图20120925114347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" y="1600200"/>
            <a:ext cx="2784506" cy="1828800"/>
          </a:xfrm>
          <a:prstGeom prst="rect">
            <a:avLst/>
          </a:prstGeom>
          <a:noFill/>
        </p:spPr>
      </p:pic>
      <p:sp>
        <p:nvSpPr>
          <p:cNvPr id="47119" name="TextBox 13"/>
          <p:cNvSpPr txBox="1">
            <a:spLocks noChangeArrowheads="1"/>
          </p:cNvSpPr>
          <p:nvPr/>
        </p:nvSpPr>
        <p:spPr bwMode="auto">
          <a:xfrm>
            <a:off x="533400" y="3065162"/>
            <a:ext cx="2637692" cy="215444"/>
          </a:xfrm>
          <a:prstGeom prst="rect">
            <a:avLst/>
          </a:prstGeom>
          <a:blipFill dpi="0" rotWithShape="1">
            <a:blip r:embed="rId4" cstate="print"/>
            <a:srcRect/>
            <a:tile tx="0" ty="0" sx="100000" sy="100000" flip="none" algn="tl"/>
          </a:blipFill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ru-RU" sz="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Ящик для хранения предметов в кабине водителя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lenovo\Desktop\N8E产品卖点\N8E驾驶室细节照片\DSC_035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1714500"/>
            <a:ext cx="3810000" cy="2455069"/>
          </a:xfrm>
          <a:prstGeom prst="rect">
            <a:avLst/>
          </a:prstGeom>
          <a:noFill/>
        </p:spPr>
      </p:pic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457200" y="800101"/>
            <a:ext cx="1661746" cy="632222"/>
            <a:chOff x="2258" y="618"/>
            <a:chExt cx="1134" cy="531"/>
          </a:xfrm>
        </p:grpSpPr>
        <p:sp>
          <p:nvSpPr>
            <p:cNvPr id="7" name="AutoShape 1774"/>
            <p:cNvSpPr>
              <a:spLocks noChangeArrowheads="1"/>
            </p:cNvSpPr>
            <p:nvPr/>
          </p:nvSpPr>
          <p:spPr bwMode="auto">
            <a:xfrm>
              <a:off x="2258" y="707"/>
              <a:ext cx="1134" cy="442"/>
            </a:xfrm>
            <a:prstGeom prst="roundRect">
              <a:avLst>
                <a:gd name="adj" fmla="val 9574"/>
              </a:avLst>
            </a:prstGeom>
            <a:solidFill>
              <a:schemeClr val="bg1"/>
            </a:solidFill>
            <a:ln w="15875" cap="rnd" algn="ctr">
              <a:solidFill>
                <a:schemeClr val="accent1">
                  <a:lumMod val="75000"/>
                </a:schemeClr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6097" name="Oval 1742"/>
            <p:cNvSpPr>
              <a:spLocks noChangeArrowheads="1"/>
            </p:cNvSpPr>
            <p:nvPr/>
          </p:nvSpPr>
          <p:spPr bwMode="auto">
            <a:xfrm>
              <a:off x="2388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4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9" name="AutoShape 1739"/>
            <p:cNvSpPr>
              <a:spLocks noChangeArrowheads="1"/>
            </p:cNvSpPr>
            <p:nvPr/>
          </p:nvSpPr>
          <p:spPr bwMode="auto">
            <a:xfrm>
              <a:off x="2398" y="618"/>
              <a:ext cx="37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4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46099" name="Oval 1746"/>
            <p:cNvSpPr>
              <a:spLocks noChangeArrowheads="1"/>
            </p:cNvSpPr>
            <p:nvPr/>
          </p:nvSpPr>
          <p:spPr bwMode="auto">
            <a:xfrm>
              <a:off x="2520" y="773"/>
              <a:ext cx="54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4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1" name="AutoShape 1748"/>
            <p:cNvSpPr>
              <a:spLocks noChangeArrowheads="1"/>
            </p:cNvSpPr>
            <p:nvPr/>
          </p:nvSpPr>
          <p:spPr bwMode="auto">
            <a:xfrm>
              <a:off x="2529" y="618"/>
              <a:ext cx="36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4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46101" name="Oval 1750"/>
            <p:cNvSpPr>
              <a:spLocks noChangeArrowheads="1"/>
            </p:cNvSpPr>
            <p:nvPr/>
          </p:nvSpPr>
          <p:spPr bwMode="auto">
            <a:xfrm>
              <a:off x="2650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4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3" name="AutoShape 1752"/>
            <p:cNvSpPr>
              <a:spLocks noChangeArrowheads="1"/>
            </p:cNvSpPr>
            <p:nvPr/>
          </p:nvSpPr>
          <p:spPr bwMode="auto">
            <a:xfrm>
              <a:off x="2660" y="618"/>
              <a:ext cx="36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4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46103" name="Oval 1754"/>
            <p:cNvSpPr>
              <a:spLocks noChangeArrowheads="1"/>
            </p:cNvSpPr>
            <p:nvPr/>
          </p:nvSpPr>
          <p:spPr bwMode="auto">
            <a:xfrm>
              <a:off x="2780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4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5" name="AutoShape 1756"/>
            <p:cNvSpPr>
              <a:spLocks noChangeArrowheads="1"/>
            </p:cNvSpPr>
            <p:nvPr/>
          </p:nvSpPr>
          <p:spPr bwMode="auto">
            <a:xfrm>
              <a:off x="2790" y="618"/>
              <a:ext cx="37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4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46105" name="Oval 1758"/>
            <p:cNvSpPr>
              <a:spLocks noChangeArrowheads="1"/>
            </p:cNvSpPr>
            <p:nvPr/>
          </p:nvSpPr>
          <p:spPr bwMode="auto">
            <a:xfrm>
              <a:off x="2912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4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7" name="AutoShape 1760"/>
            <p:cNvSpPr>
              <a:spLocks noChangeArrowheads="1"/>
            </p:cNvSpPr>
            <p:nvPr/>
          </p:nvSpPr>
          <p:spPr bwMode="auto">
            <a:xfrm>
              <a:off x="2921" y="618"/>
              <a:ext cx="36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4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46107" name="Oval 1762"/>
            <p:cNvSpPr>
              <a:spLocks noChangeArrowheads="1"/>
            </p:cNvSpPr>
            <p:nvPr/>
          </p:nvSpPr>
          <p:spPr bwMode="auto">
            <a:xfrm>
              <a:off x="3042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4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9" name="AutoShape 1764"/>
            <p:cNvSpPr>
              <a:spLocks noChangeArrowheads="1"/>
            </p:cNvSpPr>
            <p:nvPr/>
          </p:nvSpPr>
          <p:spPr bwMode="auto">
            <a:xfrm>
              <a:off x="3052" y="618"/>
              <a:ext cx="36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4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46109" name="Oval 1766"/>
            <p:cNvSpPr>
              <a:spLocks noChangeArrowheads="1"/>
            </p:cNvSpPr>
            <p:nvPr/>
          </p:nvSpPr>
          <p:spPr bwMode="auto">
            <a:xfrm>
              <a:off x="3173" y="773"/>
              <a:ext cx="54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4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21" name="AutoShape 1768"/>
            <p:cNvSpPr>
              <a:spLocks noChangeArrowheads="1"/>
            </p:cNvSpPr>
            <p:nvPr/>
          </p:nvSpPr>
          <p:spPr bwMode="auto">
            <a:xfrm>
              <a:off x="3182" y="618"/>
              <a:ext cx="37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4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46111" name="Line 1778"/>
            <p:cNvSpPr>
              <a:spLocks noChangeShapeType="1"/>
            </p:cNvSpPr>
            <p:nvPr/>
          </p:nvSpPr>
          <p:spPr bwMode="auto">
            <a:xfrm>
              <a:off x="2406" y="1055"/>
              <a:ext cx="895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 type="oval" w="sm" len="sm"/>
              <a:tailEnd/>
            </a:ln>
          </p:spPr>
          <p:txBody>
            <a:bodyPr/>
            <a:lstStyle/>
            <a:p>
              <a:endParaRPr lang="zh-CN" alt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6112" name="Rectangle 20"/>
            <p:cNvSpPr>
              <a:spLocks noChangeArrowheads="1"/>
            </p:cNvSpPr>
            <p:nvPr/>
          </p:nvSpPr>
          <p:spPr bwMode="auto">
            <a:xfrm>
              <a:off x="2485" y="828"/>
              <a:ext cx="725" cy="3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altLang="en-US" sz="1800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Комфорт</a:t>
              </a:r>
              <a:endParaRPr lang="ru-RU" altLang="en-US" sz="1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46086" name="矩形 26"/>
          <p:cNvSpPr>
            <a:spLocks noChangeArrowheads="1"/>
          </p:cNvSpPr>
          <p:nvPr/>
        </p:nvSpPr>
        <p:spPr bwMode="auto">
          <a:xfrm>
            <a:off x="1990606" y="834451"/>
            <a:ext cx="625380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en-US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altLang="en-US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уль с маленьким диаметром,  управление более удобно.</a:t>
            </a:r>
            <a:endParaRPr lang="ru-RU" altLang="en-US" sz="1600" b="1" dirty="0">
              <a:solidFill>
                <a:srgbClr val="FF0000"/>
              </a:solidFill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</p:txBody>
      </p:sp>
      <p:sp>
        <p:nvSpPr>
          <p:cNvPr id="46094" name="Text Box 3"/>
          <p:cNvSpPr txBox="1">
            <a:spLocks noChangeArrowheads="1"/>
          </p:cNvSpPr>
          <p:nvPr/>
        </p:nvSpPr>
        <p:spPr bwMode="auto">
          <a:xfrm>
            <a:off x="2819401" y="228600"/>
            <a:ext cx="2063261" cy="46600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95737" tIns="47868" rIns="95737" bIns="47868">
            <a:spAutoFit/>
          </a:bodyPr>
          <a:lstStyle/>
          <a:p>
            <a:pPr defTabSz="935038">
              <a:spcBef>
                <a:spcPct val="20000"/>
              </a:spcBef>
            </a:pPr>
            <a:r>
              <a:rPr lang="ru-RU" altLang="en-US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Ⅵ. Комфорт</a:t>
            </a:r>
          </a:p>
        </p:txBody>
      </p:sp>
      <p:sp>
        <p:nvSpPr>
          <p:cNvPr id="32" name="Line 8"/>
          <p:cNvSpPr>
            <a:spLocks noChangeShapeType="1"/>
          </p:cNvSpPr>
          <p:nvPr/>
        </p:nvSpPr>
        <p:spPr bwMode="auto">
          <a:xfrm>
            <a:off x="4500563" y="1793082"/>
            <a:ext cx="0" cy="2431256"/>
          </a:xfrm>
          <a:prstGeom prst="line">
            <a:avLst/>
          </a:prstGeom>
          <a:noFill/>
          <a:ln w="76200">
            <a:solidFill>
              <a:srgbClr val="FFC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zh-CN" altLang="en-US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5" name="Picture 14" descr="11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1" y="1714500"/>
            <a:ext cx="3641725" cy="2377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Text Box 15"/>
          <p:cNvSpPr txBox="1">
            <a:spLocks noChangeArrowheads="1"/>
          </p:cNvSpPr>
          <p:nvPr/>
        </p:nvSpPr>
        <p:spPr bwMode="auto">
          <a:xfrm>
            <a:off x="785813" y="4300537"/>
            <a:ext cx="3357562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 algn="ctr" defTabSz="838200">
              <a:spcBef>
                <a:spcPct val="50000"/>
              </a:spcBef>
              <a:defRPr/>
            </a:pPr>
            <a:r>
              <a:rPr lang="ru-RU" altLang="en-US" sz="1200" b="0" dirty="0" err="1" smtClean="0">
                <a:latin typeface="Times New Roman" pitchFamily="18" charset="0"/>
                <a:cs typeface="Times New Roman" pitchFamily="18" charset="0"/>
              </a:rPr>
              <a:t>Двухспицевый</a:t>
            </a:r>
            <a:r>
              <a:rPr lang="ru-RU" altLang="en-US" sz="12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en-US" sz="1200" b="0" dirty="0">
                <a:latin typeface="Times New Roman" pitchFamily="18" charset="0"/>
                <a:cs typeface="Times New Roman" pitchFamily="18" charset="0"/>
              </a:rPr>
              <a:t>большой руль </a:t>
            </a:r>
            <a:r>
              <a:rPr lang="ru-RU" altLang="en-US" sz="1200" b="0" dirty="0" smtClean="0">
                <a:latin typeface="Times New Roman" pitchFamily="18" charset="0"/>
                <a:cs typeface="Times New Roman" pitchFamily="18" charset="0"/>
              </a:rPr>
              <a:t>ФАВ</a:t>
            </a:r>
            <a:endParaRPr lang="ru-RU" altLang="en-US" sz="1200" b="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Text Box 17"/>
          <p:cNvSpPr txBox="1">
            <a:spLocks noChangeArrowheads="1"/>
          </p:cNvSpPr>
          <p:nvPr/>
        </p:nvSpPr>
        <p:spPr bwMode="auto">
          <a:xfrm>
            <a:off x="4724401" y="4364832"/>
            <a:ext cx="3776663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</p:spPr>
        <p:txBody>
          <a:bodyPr wrap="square">
            <a:spAutoFit/>
          </a:bodyPr>
          <a:lstStyle/>
          <a:p>
            <a:pPr algn="r" defTabSz="838200">
              <a:spcBef>
                <a:spcPct val="50000"/>
              </a:spcBef>
              <a:defRPr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Четырехспицевый маленький руль Даюн</a:t>
            </a:r>
          </a:p>
        </p:txBody>
      </p:sp>
      <p:sp>
        <p:nvSpPr>
          <p:cNvPr id="41" name="椭圆形标注 8"/>
          <p:cNvSpPr>
            <a:spLocks noChangeArrowheads="1"/>
          </p:cNvSpPr>
          <p:nvPr/>
        </p:nvSpPr>
        <p:spPr bwMode="auto">
          <a:xfrm>
            <a:off x="2286001" y="1200150"/>
            <a:ext cx="1489075" cy="546497"/>
          </a:xfrm>
          <a:prstGeom prst="wedgeEllipseCallout">
            <a:avLst>
              <a:gd name="adj1" fmla="val 56910"/>
              <a:gd name="adj2" fmla="val 203132"/>
            </a:avLst>
          </a:prstGeom>
          <a:solidFill>
            <a:schemeClr val="bg1"/>
          </a:solidFill>
          <a:ln w="57150" algn="ctr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pPr algn="r" defTabSz="838200"/>
            <a:r>
              <a:rPr lang="ru-RU" altLang="zh-CN" sz="2200" dirty="0">
                <a:latin typeface="Times New Roman" pitchFamily="18" charset="0"/>
                <a:cs typeface="Times New Roman" pitchFamily="18" charset="0"/>
              </a:rPr>
              <a:t>480mm</a:t>
            </a:r>
            <a:endParaRPr lang="ru-RU" altLang="en-US" sz="2200" dirty="0">
              <a:latin typeface="Times New Roman" pitchFamily="18" charset="0"/>
              <a:ea typeface="华文细黑" pitchFamily="2" charset="-122"/>
              <a:cs typeface="Times New Roman" pitchFamily="18" charset="0"/>
            </a:endParaRPr>
          </a:p>
        </p:txBody>
      </p:sp>
      <p:sp>
        <p:nvSpPr>
          <p:cNvPr id="42" name="椭圆形标注 9"/>
          <p:cNvSpPr>
            <a:spLocks noChangeArrowheads="1"/>
          </p:cNvSpPr>
          <p:nvPr/>
        </p:nvSpPr>
        <p:spPr bwMode="auto">
          <a:xfrm>
            <a:off x="5943600" y="1200150"/>
            <a:ext cx="1346200" cy="546497"/>
          </a:xfrm>
          <a:prstGeom prst="wedgeEllipseCallout">
            <a:avLst>
              <a:gd name="adj1" fmla="val 137851"/>
              <a:gd name="adj2" fmla="val 231815"/>
            </a:avLst>
          </a:prstGeom>
          <a:solidFill>
            <a:schemeClr val="bg1"/>
          </a:solidFill>
          <a:ln w="57150" algn="ctr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pPr algn="r" defTabSz="838200"/>
            <a:r>
              <a:rPr lang="ru-RU" altLang="zh-CN" sz="2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450mm</a:t>
            </a:r>
            <a:endParaRPr lang="ru-RU" altLang="en-US" sz="2200" dirty="0">
              <a:solidFill>
                <a:srgbClr val="FF0000"/>
              </a:solidFill>
              <a:latin typeface="Times New Roman" pitchFamily="18" charset="0"/>
              <a:ea typeface="华文细黑" pitchFamily="2" charset="-122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9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1357304"/>
            <a:ext cx="3929090" cy="2229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</p:pic>
      <p:sp>
        <p:nvSpPr>
          <p:cNvPr id="8" name="矩形 6"/>
          <p:cNvSpPr>
            <a:spLocks noChangeArrowheads="1"/>
          </p:cNvSpPr>
          <p:nvPr/>
        </p:nvSpPr>
        <p:spPr bwMode="auto">
          <a:xfrm>
            <a:off x="381000" y="3657600"/>
            <a:ext cx="3962400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55600" indent="-355600" algn="just">
              <a:spcAft>
                <a:spcPct val="50000"/>
              </a:spcAft>
              <a:buClr>
                <a:schemeClr val="accent2"/>
              </a:buClr>
              <a:buFont typeface="Wingdings" pitchFamily="2" charset="2"/>
              <a:buChar char="p"/>
              <a:defRPr/>
            </a:pPr>
            <a:r>
              <a:rPr lang="ru-RU" sz="1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Охлаждение с 40℃ до 23℃ и </a:t>
            </a:r>
            <a:r>
              <a:rPr lang="ru-RU" sz="1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нагрев с -1</a:t>
            </a:r>
            <a:r>
              <a:rPr lang="ru-RU" sz="1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℃ до 23℃  происходит менее чем за 3мин.</a:t>
            </a:r>
            <a:endParaRPr lang="ru-RU" altLang="zh-CN" sz="1000" dirty="0" smtClean="0">
              <a:solidFill>
                <a:srgbClr val="0070C0"/>
              </a:solidFill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p"/>
              <a:defRPr/>
            </a:pPr>
            <a:r>
              <a:rPr lang="ru-RU" sz="1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9</a:t>
            </a:r>
            <a:r>
              <a:rPr lang="ru-RU" sz="1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выходов воздуха позволяют полностью обогревать или охлаждать кабину водителя</a:t>
            </a:r>
          </a:p>
        </p:txBody>
      </p:sp>
      <p:sp>
        <p:nvSpPr>
          <p:cNvPr id="48134" name="矩形 6"/>
          <p:cNvSpPr>
            <a:spLocks noChangeArrowheads="1"/>
          </p:cNvSpPr>
          <p:nvPr/>
        </p:nvSpPr>
        <p:spPr bwMode="auto">
          <a:xfrm>
            <a:off x="4835770" y="3696891"/>
            <a:ext cx="3714750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55600" indent="-355600" algn="just">
              <a:spcAft>
                <a:spcPct val="50000"/>
              </a:spcAft>
              <a:buFont typeface="Wingdings" pitchFamily="2" charset="2"/>
              <a:buChar char="p"/>
            </a:pP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Большинство конкурентной продукции имеет 4-6 выходов воздуха.</a:t>
            </a:r>
            <a:endParaRPr lang="ru-RU" altLang="zh-CN" sz="1000" dirty="0"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  <a:p>
            <a:pPr marL="355600" indent="-355600" algn="just">
              <a:spcAft>
                <a:spcPct val="50000"/>
              </a:spcAft>
              <a:buClr>
                <a:schemeClr val="tx1"/>
              </a:buClr>
              <a:buFont typeface="Wingdings" pitchFamily="2" charset="2"/>
              <a:buChar char="p"/>
            </a:pPr>
            <a:r>
              <a:rPr lang="ru-RU" altLang="en-US" sz="1000" dirty="0">
                <a:latin typeface="Times New Roman" pitchFamily="18" charset="0"/>
                <a:cs typeface="Times New Roman" pitchFamily="18" charset="0"/>
              </a:rPr>
              <a:t>Мощность является более маленькой, </a:t>
            </a:r>
            <a:r>
              <a:rPr lang="ru-RU" altLang="en-US" sz="1000" dirty="0" smtClean="0">
                <a:latin typeface="Times New Roman" pitchFamily="18" charset="0"/>
                <a:cs typeface="Times New Roman" pitchFamily="18" charset="0"/>
              </a:rPr>
              <a:t>места </a:t>
            </a:r>
            <a:r>
              <a:rPr lang="ru-RU" altLang="en-US" sz="1000" dirty="0">
                <a:latin typeface="Times New Roman" pitchFamily="18" charset="0"/>
                <a:cs typeface="Times New Roman" pitchFamily="18" charset="0"/>
              </a:rPr>
              <a:t>выхода воздуха </a:t>
            </a:r>
            <a:r>
              <a:rPr lang="ru-RU" altLang="en-US" sz="1000" dirty="0" smtClean="0">
                <a:latin typeface="Times New Roman" pitchFamily="18" charset="0"/>
                <a:cs typeface="Times New Roman" pitchFamily="18" charset="0"/>
              </a:rPr>
              <a:t>расположены неудачно</a:t>
            </a:r>
            <a:endParaRPr lang="ru-RU" altLang="zh-CN" sz="1000" dirty="0"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  <a:p>
            <a:pPr marL="355600" indent="-355600" algn="just">
              <a:spcAft>
                <a:spcPct val="50000"/>
              </a:spcAft>
              <a:buFont typeface="Wingdings" pitchFamily="2" charset="2"/>
              <a:buChar char="p"/>
            </a:pPr>
            <a:r>
              <a:rPr lang="ru-RU" altLang="en-US" sz="1000" dirty="0" smtClean="0">
                <a:latin typeface="Times New Roman" pitchFamily="18" charset="0"/>
                <a:cs typeface="Times New Roman" pitchFamily="18" charset="0"/>
              </a:rPr>
              <a:t>Зимой некоторые части тела, особенно </a:t>
            </a:r>
            <a:r>
              <a:rPr lang="ru-RU" altLang="en-US" sz="1000" dirty="0">
                <a:latin typeface="Times New Roman" pitchFamily="18" charset="0"/>
                <a:cs typeface="Times New Roman" pitchFamily="18" charset="0"/>
              </a:rPr>
              <a:t>ноги и </a:t>
            </a:r>
            <a:r>
              <a:rPr lang="ru-RU" altLang="en-US" sz="1000" dirty="0" smtClean="0">
                <a:latin typeface="Times New Roman" pitchFamily="18" charset="0"/>
                <a:cs typeface="Times New Roman" pitchFamily="18" charset="0"/>
              </a:rPr>
              <a:t>руки, не обогреваются</a:t>
            </a:r>
            <a:endParaRPr lang="ru-RU" altLang="en-US" sz="10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417636" y="696516"/>
            <a:ext cx="1661746" cy="632222"/>
            <a:chOff x="2258" y="618"/>
            <a:chExt cx="1134" cy="531"/>
          </a:xfrm>
        </p:grpSpPr>
        <p:sp>
          <p:nvSpPr>
            <p:cNvPr id="10" name="AutoShape 1774"/>
            <p:cNvSpPr>
              <a:spLocks noChangeArrowheads="1"/>
            </p:cNvSpPr>
            <p:nvPr/>
          </p:nvSpPr>
          <p:spPr bwMode="auto">
            <a:xfrm>
              <a:off x="2258" y="707"/>
              <a:ext cx="1134" cy="442"/>
            </a:xfrm>
            <a:prstGeom prst="roundRect">
              <a:avLst>
                <a:gd name="adj" fmla="val 9574"/>
              </a:avLst>
            </a:prstGeom>
            <a:solidFill>
              <a:schemeClr val="bg1"/>
            </a:solidFill>
            <a:ln w="15875" cap="rnd" algn="ctr">
              <a:solidFill>
                <a:schemeClr val="accent1">
                  <a:lumMod val="75000"/>
                </a:schemeClr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4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8140" name="Oval 1742"/>
            <p:cNvSpPr>
              <a:spLocks noChangeArrowheads="1"/>
            </p:cNvSpPr>
            <p:nvPr/>
          </p:nvSpPr>
          <p:spPr bwMode="auto">
            <a:xfrm>
              <a:off x="2388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2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2" name="AutoShape 1739"/>
            <p:cNvSpPr>
              <a:spLocks noChangeArrowheads="1"/>
            </p:cNvSpPr>
            <p:nvPr/>
          </p:nvSpPr>
          <p:spPr bwMode="auto">
            <a:xfrm>
              <a:off x="2398" y="618"/>
              <a:ext cx="37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2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48142" name="Oval 1746"/>
            <p:cNvSpPr>
              <a:spLocks noChangeArrowheads="1"/>
            </p:cNvSpPr>
            <p:nvPr/>
          </p:nvSpPr>
          <p:spPr bwMode="auto">
            <a:xfrm>
              <a:off x="2520" y="773"/>
              <a:ext cx="54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2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4" name="AutoShape 1748"/>
            <p:cNvSpPr>
              <a:spLocks noChangeArrowheads="1"/>
            </p:cNvSpPr>
            <p:nvPr/>
          </p:nvSpPr>
          <p:spPr bwMode="auto">
            <a:xfrm>
              <a:off x="2529" y="618"/>
              <a:ext cx="36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2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48144" name="Oval 1750"/>
            <p:cNvSpPr>
              <a:spLocks noChangeArrowheads="1"/>
            </p:cNvSpPr>
            <p:nvPr/>
          </p:nvSpPr>
          <p:spPr bwMode="auto">
            <a:xfrm>
              <a:off x="2650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2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6" name="AutoShape 1752"/>
            <p:cNvSpPr>
              <a:spLocks noChangeArrowheads="1"/>
            </p:cNvSpPr>
            <p:nvPr/>
          </p:nvSpPr>
          <p:spPr bwMode="auto">
            <a:xfrm>
              <a:off x="2660" y="618"/>
              <a:ext cx="36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2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48146" name="Oval 1754"/>
            <p:cNvSpPr>
              <a:spLocks noChangeArrowheads="1"/>
            </p:cNvSpPr>
            <p:nvPr/>
          </p:nvSpPr>
          <p:spPr bwMode="auto">
            <a:xfrm>
              <a:off x="2780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2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8" name="AutoShape 1756"/>
            <p:cNvSpPr>
              <a:spLocks noChangeArrowheads="1"/>
            </p:cNvSpPr>
            <p:nvPr/>
          </p:nvSpPr>
          <p:spPr bwMode="auto">
            <a:xfrm>
              <a:off x="2790" y="618"/>
              <a:ext cx="37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2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48148" name="Oval 1758"/>
            <p:cNvSpPr>
              <a:spLocks noChangeArrowheads="1"/>
            </p:cNvSpPr>
            <p:nvPr/>
          </p:nvSpPr>
          <p:spPr bwMode="auto">
            <a:xfrm>
              <a:off x="2912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2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20" name="AutoShape 1760"/>
            <p:cNvSpPr>
              <a:spLocks noChangeArrowheads="1"/>
            </p:cNvSpPr>
            <p:nvPr/>
          </p:nvSpPr>
          <p:spPr bwMode="auto">
            <a:xfrm>
              <a:off x="2921" y="618"/>
              <a:ext cx="36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2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48150" name="Oval 1762"/>
            <p:cNvSpPr>
              <a:spLocks noChangeArrowheads="1"/>
            </p:cNvSpPr>
            <p:nvPr/>
          </p:nvSpPr>
          <p:spPr bwMode="auto">
            <a:xfrm>
              <a:off x="3042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2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22" name="AutoShape 1764"/>
            <p:cNvSpPr>
              <a:spLocks noChangeArrowheads="1"/>
            </p:cNvSpPr>
            <p:nvPr/>
          </p:nvSpPr>
          <p:spPr bwMode="auto">
            <a:xfrm>
              <a:off x="3052" y="618"/>
              <a:ext cx="36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2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48152" name="Oval 1766"/>
            <p:cNvSpPr>
              <a:spLocks noChangeArrowheads="1"/>
            </p:cNvSpPr>
            <p:nvPr/>
          </p:nvSpPr>
          <p:spPr bwMode="auto">
            <a:xfrm>
              <a:off x="3173" y="773"/>
              <a:ext cx="54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2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24" name="AutoShape 1768"/>
            <p:cNvSpPr>
              <a:spLocks noChangeArrowheads="1"/>
            </p:cNvSpPr>
            <p:nvPr/>
          </p:nvSpPr>
          <p:spPr bwMode="auto">
            <a:xfrm>
              <a:off x="3182" y="618"/>
              <a:ext cx="37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2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48154" name="Line 1778"/>
            <p:cNvSpPr>
              <a:spLocks noChangeShapeType="1"/>
            </p:cNvSpPr>
            <p:nvPr/>
          </p:nvSpPr>
          <p:spPr bwMode="auto">
            <a:xfrm>
              <a:off x="2406" y="1055"/>
              <a:ext cx="895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 type="oval" w="sm" len="sm"/>
              <a:tailEnd/>
            </a:ln>
          </p:spPr>
          <p:txBody>
            <a:bodyPr/>
            <a:lstStyle/>
            <a:p>
              <a:endParaRPr lang="zh-CN" altLang="en-US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8155" name="Rectangle 20"/>
            <p:cNvSpPr>
              <a:spLocks noChangeArrowheads="1"/>
            </p:cNvSpPr>
            <p:nvPr/>
          </p:nvSpPr>
          <p:spPr bwMode="auto">
            <a:xfrm>
              <a:off x="2485" y="828"/>
              <a:ext cx="658" cy="2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altLang="en-US" sz="1600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Комфорт</a:t>
              </a:r>
              <a:endParaRPr lang="ru-RU" altLang="en-US" sz="16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48136" name="Text Box 54"/>
          <p:cNvSpPr txBox="1">
            <a:spLocks noChangeArrowheads="1"/>
          </p:cNvSpPr>
          <p:nvPr/>
        </p:nvSpPr>
        <p:spPr bwMode="auto">
          <a:xfrm>
            <a:off x="2143107" y="662102"/>
            <a:ext cx="7000893" cy="338554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Кондиционер с мощностью 3300ватт, 9 выходов воздуха</a:t>
            </a:r>
          </a:p>
        </p:txBody>
      </p:sp>
      <p:sp>
        <p:nvSpPr>
          <p:cNvPr id="48137" name="Text Box 3"/>
          <p:cNvSpPr txBox="1">
            <a:spLocks noChangeArrowheads="1"/>
          </p:cNvSpPr>
          <p:nvPr/>
        </p:nvSpPr>
        <p:spPr bwMode="auto">
          <a:xfrm>
            <a:off x="2819400" y="171450"/>
            <a:ext cx="1981200" cy="40444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95737" tIns="47868" rIns="95737" bIns="47868">
            <a:spAutoFit/>
          </a:bodyPr>
          <a:lstStyle/>
          <a:p>
            <a:pPr defTabSz="935038">
              <a:spcBef>
                <a:spcPct val="20000"/>
              </a:spcBef>
            </a:pPr>
            <a:r>
              <a:rPr lang="ru-RU" altLang="en-US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Ⅵ. Комфорт</a:t>
            </a:r>
          </a:p>
        </p:txBody>
      </p:sp>
      <p:pic>
        <p:nvPicPr>
          <p:cNvPr id="71682" name="Picture 2" descr="C:\Users\lenovo\Desktop\QQ截图20120925140410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1371600"/>
            <a:ext cx="4048125" cy="22145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C:\Users\lenovo\Desktop\N8E产品卖点\N8E驾驶室细节照片\DSC_04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657350"/>
            <a:ext cx="4510028" cy="2683669"/>
          </a:xfrm>
          <a:prstGeom prst="rect">
            <a:avLst/>
          </a:prstGeom>
          <a:noFill/>
        </p:spPr>
      </p:pic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417636" y="857251"/>
            <a:ext cx="1661746" cy="632222"/>
            <a:chOff x="2258" y="618"/>
            <a:chExt cx="1134" cy="531"/>
          </a:xfrm>
        </p:grpSpPr>
        <p:sp>
          <p:nvSpPr>
            <p:cNvPr id="5" name="AutoShape 1774"/>
            <p:cNvSpPr>
              <a:spLocks noChangeArrowheads="1"/>
            </p:cNvSpPr>
            <p:nvPr/>
          </p:nvSpPr>
          <p:spPr bwMode="auto">
            <a:xfrm>
              <a:off x="2258" y="707"/>
              <a:ext cx="1134" cy="442"/>
            </a:xfrm>
            <a:prstGeom prst="roundRect">
              <a:avLst>
                <a:gd name="adj" fmla="val 9574"/>
              </a:avLst>
            </a:prstGeom>
            <a:solidFill>
              <a:schemeClr val="bg1"/>
            </a:solidFill>
            <a:ln w="15875" cap="rnd" algn="ctr">
              <a:solidFill>
                <a:schemeClr val="accent1">
                  <a:lumMod val="75000"/>
                </a:schemeClr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4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9171" name="Oval 1742"/>
            <p:cNvSpPr>
              <a:spLocks noChangeArrowheads="1"/>
            </p:cNvSpPr>
            <p:nvPr/>
          </p:nvSpPr>
          <p:spPr bwMode="auto">
            <a:xfrm>
              <a:off x="2388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2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7" name="AutoShape 1739"/>
            <p:cNvSpPr>
              <a:spLocks noChangeArrowheads="1"/>
            </p:cNvSpPr>
            <p:nvPr/>
          </p:nvSpPr>
          <p:spPr bwMode="auto">
            <a:xfrm>
              <a:off x="2398" y="618"/>
              <a:ext cx="37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2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49173" name="Oval 1746"/>
            <p:cNvSpPr>
              <a:spLocks noChangeArrowheads="1"/>
            </p:cNvSpPr>
            <p:nvPr/>
          </p:nvSpPr>
          <p:spPr bwMode="auto">
            <a:xfrm>
              <a:off x="2520" y="773"/>
              <a:ext cx="54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2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9" name="AutoShape 1748"/>
            <p:cNvSpPr>
              <a:spLocks noChangeArrowheads="1"/>
            </p:cNvSpPr>
            <p:nvPr/>
          </p:nvSpPr>
          <p:spPr bwMode="auto">
            <a:xfrm>
              <a:off x="2529" y="618"/>
              <a:ext cx="36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2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49175" name="Oval 1750"/>
            <p:cNvSpPr>
              <a:spLocks noChangeArrowheads="1"/>
            </p:cNvSpPr>
            <p:nvPr/>
          </p:nvSpPr>
          <p:spPr bwMode="auto">
            <a:xfrm>
              <a:off x="2650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2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1" name="AutoShape 1752"/>
            <p:cNvSpPr>
              <a:spLocks noChangeArrowheads="1"/>
            </p:cNvSpPr>
            <p:nvPr/>
          </p:nvSpPr>
          <p:spPr bwMode="auto">
            <a:xfrm>
              <a:off x="2660" y="618"/>
              <a:ext cx="36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2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49177" name="Oval 1754"/>
            <p:cNvSpPr>
              <a:spLocks noChangeArrowheads="1"/>
            </p:cNvSpPr>
            <p:nvPr/>
          </p:nvSpPr>
          <p:spPr bwMode="auto">
            <a:xfrm>
              <a:off x="2780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2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3" name="AutoShape 1756"/>
            <p:cNvSpPr>
              <a:spLocks noChangeArrowheads="1"/>
            </p:cNvSpPr>
            <p:nvPr/>
          </p:nvSpPr>
          <p:spPr bwMode="auto">
            <a:xfrm>
              <a:off x="2790" y="618"/>
              <a:ext cx="37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2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49179" name="Oval 1758"/>
            <p:cNvSpPr>
              <a:spLocks noChangeArrowheads="1"/>
            </p:cNvSpPr>
            <p:nvPr/>
          </p:nvSpPr>
          <p:spPr bwMode="auto">
            <a:xfrm>
              <a:off x="2912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2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5" name="AutoShape 1760"/>
            <p:cNvSpPr>
              <a:spLocks noChangeArrowheads="1"/>
            </p:cNvSpPr>
            <p:nvPr/>
          </p:nvSpPr>
          <p:spPr bwMode="auto">
            <a:xfrm>
              <a:off x="2921" y="618"/>
              <a:ext cx="36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2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49181" name="Oval 1762"/>
            <p:cNvSpPr>
              <a:spLocks noChangeArrowheads="1"/>
            </p:cNvSpPr>
            <p:nvPr/>
          </p:nvSpPr>
          <p:spPr bwMode="auto">
            <a:xfrm>
              <a:off x="3042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2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7" name="AutoShape 1764"/>
            <p:cNvSpPr>
              <a:spLocks noChangeArrowheads="1"/>
            </p:cNvSpPr>
            <p:nvPr/>
          </p:nvSpPr>
          <p:spPr bwMode="auto">
            <a:xfrm>
              <a:off x="3052" y="618"/>
              <a:ext cx="36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2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49183" name="Oval 1766"/>
            <p:cNvSpPr>
              <a:spLocks noChangeArrowheads="1"/>
            </p:cNvSpPr>
            <p:nvPr/>
          </p:nvSpPr>
          <p:spPr bwMode="auto">
            <a:xfrm>
              <a:off x="3173" y="773"/>
              <a:ext cx="54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2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9" name="AutoShape 1768"/>
            <p:cNvSpPr>
              <a:spLocks noChangeArrowheads="1"/>
            </p:cNvSpPr>
            <p:nvPr/>
          </p:nvSpPr>
          <p:spPr bwMode="auto">
            <a:xfrm>
              <a:off x="3182" y="618"/>
              <a:ext cx="37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2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49185" name="Line 1778"/>
            <p:cNvSpPr>
              <a:spLocks noChangeShapeType="1"/>
            </p:cNvSpPr>
            <p:nvPr/>
          </p:nvSpPr>
          <p:spPr bwMode="auto">
            <a:xfrm>
              <a:off x="2406" y="1055"/>
              <a:ext cx="895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 type="oval" w="sm" len="sm"/>
              <a:tailEnd/>
            </a:ln>
          </p:spPr>
          <p:txBody>
            <a:bodyPr/>
            <a:lstStyle/>
            <a:p>
              <a:endParaRPr lang="zh-CN" altLang="en-US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9186" name="Rectangle 20"/>
            <p:cNvSpPr>
              <a:spLocks noChangeArrowheads="1"/>
            </p:cNvSpPr>
            <p:nvPr/>
          </p:nvSpPr>
          <p:spPr bwMode="auto">
            <a:xfrm>
              <a:off x="2485" y="828"/>
              <a:ext cx="658" cy="2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altLang="en-US" sz="1600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Комфорт</a:t>
              </a:r>
              <a:endParaRPr lang="ru-RU" altLang="en-US" sz="16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cxnSp>
        <p:nvCxnSpPr>
          <p:cNvPr id="49157" name="肘形连接符 23"/>
          <p:cNvCxnSpPr>
            <a:cxnSpLocks noChangeShapeType="1"/>
          </p:cNvCxnSpPr>
          <p:nvPr/>
        </p:nvCxnSpPr>
        <p:spPr bwMode="auto">
          <a:xfrm flipV="1">
            <a:off x="3200400" y="2914650"/>
            <a:ext cx="1762858" cy="514350"/>
          </a:xfrm>
          <a:prstGeom prst="bentConnector3">
            <a:avLst>
              <a:gd name="adj1" fmla="val 31138"/>
            </a:avLst>
          </a:prstGeom>
          <a:noFill/>
          <a:ln w="38100" algn="ctr">
            <a:solidFill>
              <a:srgbClr val="FF0000"/>
            </a:solidFill>
            <a:prstDash val="sysDash"/>
            <a:round/>
            <a:headEnd/>
            <a:tailEnd/>
          </a:ln>
        </p:spPr>
      </p:cxnSp>
      <p:cxnSp>
        <p:nvCxnSpPr>
          <p:cNvPr id="49158" name="肘形连接符 26"/>
          <p:cNvCxnSpPr>
            <a:cxnSpLocks noChangeShapeType="1"/>
          </p:cNvCxnSpPr>
          <p:nvPr/>
        </p:nvCxnSpPr>
        <p:spPr bwMode="auto">
          <a:xfrm>
            <a:off x="4114801" y="2857500"/>
            <a:ext cx="3160835" cy="787004"/>
          </a:xfrm>
          <a:prstGeom prst="bentConnector3">
            <a:avLst>
              <a:gd name="adj1" fmla="val 407"/>
            </a:avLst>
          </a:prstGeom>
          <a:noFill/>
          <a:ln w="38100" algn="ctr">
            <a:solidFill>
              <a:srgbClr val="FF0000"/>
            </a:solidFill>
            <a:prstDash val="sysDash"/>
            <a:round/>
            <a:headEnd/>
            <a:tailEnd/>
          </a:ln>
        </p:spPr>
      </p:cxnSp>
      <p:cxnSp>
        <p:nvCxnSpPr>
          <p:cNvPr id="49159" name="肘形连接符 28"/>
          <p:cNvCxnSpPr>
            <a:cxnSpLocks noChangeShapeType="1"/>
          </p:cNvCxnSpPr>
          <p:nvPr/>
        </p:nvCxnSpPr>
        <p:spPr bwMode="auto">
          <a:xfrm flipV="1">
            <a:off x="1143001" y="1771652"/>
            <a:ext cx="3733801" cy="1564480"/>
          </a:xfrm>
          <a:prstGeom prst="bentConnector3">
            <a:avLst>
              <a:gd name="adj1" fmla="val -5977"/>
            </a:avLst>
          </a:prstGeom>
          <a:noFill/>
          <a:ln w="38100" algn="ctr">
            <a:solidFill>
              <a:srgbClr val="FF0000"/>
            </a:solidFill>
            <a:prstDash val="sysDash"/>
            <a:round/>
            <a:headEnd/>
            <a:tailEnd/>
          </a:ln>
        </p:spPr>
      </p:cxnSp>
      <p:pic>
        <p:nvPicPr>
          <p:cNvPr id="34" name="Picture 16" descr="E:\品牌管理\2012\M100图片\IMG_3649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391400" y="1600200"/>
            <a:ext cx="1362144" cy="83008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9161" name="矩形 34"/>
          <p:cNvSpPr>
            <a:spLocks noChangeArrowheads="1"/>
          </p:cNvSpPr>
          <p:nvPr/>
        </p:nvSpPr>
        <p:spPr bwMode="auto">
          <a:xfrm>
            <a:off x="2527789" y="696516"/>
            <a:ext cx="611065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/>
            <a:r>
              <a:rPr lang="ru-RU" altLang="en-US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Применение высокоэффективного воздушного фильтра очистки воздуха для кабины водителя, задерживает всевозможную пыль на входе в кабину, что способствует сохранности  здоровья водителя и пассажиров.</a:t>
            </a:r>
            <a:endParaRPr lang="ru-RU" altLang="zh-CN" sz="900" dirty="0" smtClean="0">
              <a:solidFill>
                <a:srgbClr val="000000"/>
              </a:solidFill>
              <a:latin typeface="Times New Roman" pitchFamily="18" charset="0"/>
              <a:ea typeface="华文细黑" pitchFamily="2" charset="-122"/>
              <a:cs typeface="Times New Roman" pitchFamily="18" charset="0"/>
            </a:endParaRPr>
          </a:p>
          <a:p>
            <a:pPr algn="just" eaLnBrk="0" hangingPunct="0"/>
            <a:r>
              <a:rPr lang="ru-RU" altLang="en-US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endParaRPr lang="ru-RU" altLang="en-US" sz="1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162" name="矩形 37"/>
          <p:cNvSpPr>
            <a:spLocks noChangeArrowheads="1"/>
          </p:cNvSpPr>
          <p:nvPr/>
        </p:nvSpPr>
        <p:spPr bwMode="auto">
          <a:xfrm>
            <a:off x="4786314" y="1571618"/>
            <a:ext cx="22860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lvl="4" indent="0" eaLnBrk="0" hangingPunct="0"/>
            <a:r>
              <a:rPr lang="ru-RU" sz="900" b="1" dirty="0" smtClean="0">
                <a:latin typeface="Times New Roman" pitchFamily="18" charset="0"/>
                <a:cs typeface="Times New Roman" pitchFamily="18" charset="0"/>
              </a:rPr>
              <a:t>Электрические соединения: </a:t>
            </a:r>
            <a:r>
              <a:rPr lang="ru-RU" sz="900" dirty="0" smtClean="0">
                <a:latin typeface="Times New Roman" pitchFamily="18" charset="0"/>
                <a:cs typeface="Times New Roman" pitchFamily="18" charset="0"/>
              </a:rPr>
              <a:t>во всех агрегатах применяются влагозащищённые соединения</a:t>
            </a:r>
            <a:r>
              <a:rPr lang="ru-RU" sz="900" dirty="0">
                <a:latin typeface="Times New Roman" pitchFamily="18" charset="0"/>
                <a:cs typeface="Times New Roman" pitchFamily="18" charset="0"/>
              </a:rPr>
              <a:t>, удобные </a:t>
            </a:r>
            <a:r>
              <a:rPr lang="ru-RU" sz="900" dirty="0" smtClean="0">
                <a:latin typeface="Times New Roman" pitchFamily="18" charset="0"/>
                <a:cs typeface="Times New Roman" pitchFamily="18" charset="0"/>
              </a:rPr>
              <a:t>для проверки и ремонта, обеспечивающие надежность при мойке машины и эксплуатации в неблагоприятной среде</a:t>
            </a:r>
          </a:p>
        </p:txBody>
      </p:sp>
      <p:sp>
        <p:nvSpPr>
          <p:cNvPr id="49163" name="矩形 40"/>
          <p:cNvSpPr>
            <a:spLocks noChangeArrowheads="1"/>
          </p:cNvSpPr>
          <p:nvPr/>
        </p:nvSpPr>
        <p:spPr bwMode="auto">
          <a:xfrm>
            <a:off x="4769827" y="2571750"/>
            <a:ext cx="2286000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lvl="4" indent="0" eaLnBrk="0" hangingPunct="0"/>
            <a:r>
              <a:rPr lang="ru-RU" sz="900" b="1" dirty="0" smtClean="0">
                <a:latin typeface="Times New Roman" pitchFamily="18" charset="0"/>
                <a:cs typeface="Times New Roman" pitchFamily="18" charset="0"/>
              </a:rPr>
              <a:t>Указатель уровня масла: </a:t>
            </a:r>
            <a:r>
              <a:rPr lang="ru-RU" sz="900" dirty="0" smtClean="0">
                <a:latin typeface="Times New Roman" pitchFamily="18" charset="0"/>
                <a:cs typeface="Times New Roman" pitchFamily="18" charset="0"/>
              </a:rPr>
              <a:t>щуп для контроля уровня масла в двигателе прямой, удобен для использования; для проверки нет необходимости откидывать кабину, как у продукции конкурентов</a:t>
            </a:r>
            <a:endParaRPr lang="ru-RU" altLang="zh-CN" sz="900" dirty="0">
              <a:solidFill>
                <a:srgbClr val="000000"/>
              </a:solidFill>
              <a:latin typeface="Times New Roman" pitchFamily="18" charset="0"/>
              <a:ea typeface="华文细黑" pitchFamily="2" charset="-122"/>
              <a:cs typeface="Times New Roman" pitchFamily="18" charset="0"/>
            </a:endParaRPr>
          </a:p>
        </p:txBody>
      </p:sp>
      <p:sp>
        <p:nvSpPr>
          <p:cNvPr id="49164" name="矩形 42"/>
          <p:cNvSpPr>
            <a:spLocks noChangeArrowheads="1"/>
          </p:cNvSpPr>
          <p:nvPr/>
        </p:nvSpPr>
        <p:spPr bwMode="auto">
          <a:xfrm>
            <a:off x="4764350" y="3643320"/>
            <a:ext cx="230798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lvl="4" indent="0" eaLnBrk="0" hangingPunct="0"/>
            <a:r>
              <a:rPr lang="ru-RU" sz="900" b="1" dirty="0" smtClean="0">
                <a:latin typeface="Times New Roman" pitchFamily="18" charset="0"/>
                <a:cs typeface="Times New Roman" pitchFamily="18" charset="0"/>
              </a:rPr>
              <a:t>Ёмкости для технических жидкостей: </a:t>
            </a:r>
            <a:r>
              <a:rPr lang="ru-RU" sz="900" dirty="0" smtClean="0">
                <a:latin typeface="Times New Roman" pitchFamily="18" charset="0"/>
                <a:cs typeface="Times New Roman" pitchFamily="18" charset="0"/>
              </a:rPr>
              <a:t>конструкция расширительного бачка системы охлаждения, бачка омывателя лобового стекла и пр., расположены в легкодоступных местах, обозначены цветом и снабжены надписями во избежание ошибочной заправки несоответствующими жидкостями</a:t>
            </a:r>
          </a:p>
        </p:txBody>
      </p:sp>
      <p:cxnSp>
        <p:nvCxnSpPr>
          <p:cNvPr id="49165" name="肘形连接符 28"/>
          <p:cNvCxnSpPr>
            <a:cxnSpLocks noChangeShapeType="1"/>
          </p:cNvCxnSpPr>
          <p:nvPr/>
        </p:nvCxnSpPr>
        <p:spPr bwMode="auto">
          <a:xfrm rot="5400000" flipH="1" flipV="1">
            <a:off x="839438" y="940550"/>
            <a:ext cx="1610914" cy="1765789"/>
          </a:xfrm>
          <a:prstGeom prst="bentConnector3">
            <a:avLst>
              <a:gd name="adj1" fmla="val 67692"/>
            </a:avLst>
          </a:prstGeom>
          <a:noFill/>
          <a:ln w="38100" algn="ctr">
            <a:solidFill>
              <a:srgbClr val="FF0000"/>
            </a:solidFill>
            <a:prstDash val="sysDash"/>
            <a:round/>
            <a:headEnd/>
            <a:tailEnd/>
          </a:ln>
        </p:spPr>
      </p:cxnSp>
      <p:sp>
        <p:nvSpPr>
          <p:cNvPr id="49168" name="Text Box 3"/>
          <p:cNvSpPr txBox="1">
            <a:spLocks noChangeArrowheads="1"/>
          </p:cNvSpPr>
          <p:nvPr/>
        </p:nvSpPr>
        <p:spPr bwMode="auto">
          <a:xfrm>
            <a:off x="2819401" y="171450"/>
            <a:ext cx="2209800" cy="40444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95737" tIns="47868" rIns="95737" bIns="47868">
            <a:spAutoFit/>
          </a:bodyPr>
          <a:lstStyle/>
          <a:p>
            <a:pPr defTabSz="935038">
              <a:spcBef>
                <a:spcPct val="20000"/>
              </a:spcBef>
            </a:pPr>
            <a:r>
              <a:rPr lang="ru-RU" altLang="en-US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Ⅵ. Комфорт</a:t>
            </a:r>
          </a:p>
        </p:txBody>
      </p:sp>
      <p:pic>
        <p:nvPicPr>
          <p:cNvPr id="70659" name="Picture 3" descr="C:\Users\lenovo\Desktop\QQ截图20120925115737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15200" y="2628901"/>
            <a:ext cx="1447800" cy="850106"/>
          </a:xfrm>
          <a:prstGeom prst="rect">
            <a:avLst/>
          </a:prstGeom>
          <a:noFill/>
        </p:spPr>
      </p:pic>
      <p:pic>
        <p:nvPicPr>
          <p:cNvPr id="70660" name="Picture 4" descr="C:\Users\lenovo\Desktop\QQ截图20120925120043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15200" y="3714750"/>
            <a:ext cx="1592144" cy="9715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857238"/>
            <a:ext cx="3571868" cy="18354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矩形 4"/>
          <p:cNvSpPr/>
          <p:nvPr/>
        </p:nvSpPr>
        <p:spPr>
          <a:xfrm>
            <a:off x="4500567" y="803660"/>
            <a:ext cx="2910663" cy="323161"/>
          </a:xfrm>
          <a:prstGeom prst="rect">
            <a:avLst/>
          </a:prstGeom>
        </p:spPr>
        <p:txBody>
          <a:bodyPr wrap="none" lIns="76197" tIns="38098" rIns="76197" bIns="38098">
            <a:spAutoFit/>
          </a:bodyPr>
          <a:lstStyle/>
          <a:p>
            <a:r>
              <a:rPr lang="ru-RU" sz="1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Однорамповая</a:t>
            </a:r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система BOSCH</a:t>
            </a:r>
            <a:endParaRPr kumimoji="1" lang="ru-RU" altLang="en-US" sz="1600" b="1" dirty="0">
              <a:solidFill>
                <a:srgbClr val="FF0000"/>
              </a:solidFill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4500563" y="1339448"/>
            <a:ext cx="3929058" cy="118493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76197" tIns="38098" rIns="76197" bIns="38098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l"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В топливной системе «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Даюн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» применяется оборудование марки BOSCH, система впрыска с рампой высокого давления, что позволяет снизить расход топлива и обеспечивает высокий коэффициент технической готовности.</a:t>
            </a:r>
            <a:endParaRPr lang="ru-RU" altLang="en-US" sz="1200" b="1" dirty="0"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</p:txBody>
      </p:sp>
      <p:pic>
        <p:nvPicPr>
          <p:cNvPr id="7" name="Picture 2" descr="C:\Users\lenovo\Desktop\QQ截图2013012914475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2714626"/>
            <a:ext cx="3464625" cy="18771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矩形 7"/>
          <p:cNvSpPr/>
          <p:nvPr/>
        </p:nvSpPr>
        <p:spPr>
          <a:xfrm>
            <a:off x="107504" y="2786064"/>
            <a:ext cx="4504112" cy="323161"/>
          </a:xfrm>
          <a:prstGeom prst="rect">
            <a:avLst/>
          </a:prstGeom>
        </p:spPr>
        <p:txBody>
          <a:bodyPr wrap="none" lIns="76197" tIns="38098" rIns="76197" bIns="38098">
            <a:spAutoFit/>
          </a:bodyPr>
          <a:lstStyle/>
          <a:p>
            <a:r>
              <a:rPr kumimoji="1" lang="ru-RU" altLang="en-US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Быстроразъёмные соединения немецкого типа</a:t>
            </a:r>
            <a:endParaRPr kumimoji="1" lang="ru-RU" altLang="en-US" sz="1600" b="1" dirty="0">
              <a:solidFill>
                <a:srgbClr val="FF0000"/>
              </a:solidFill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500034" y="3321853"/>
            <a:ext cx="4071934" cy="140653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76197" tIns="38098" rIns="76197" bIns="38098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l"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Пневматические соединения немецкой конструкции повышают герметичность, потеря воздуха на 30% ниже, чем регламентируют стандарты, езда является более безопасной. После стоянки уменьшено время заполнения пневмосистемы  на холостом ходу, что снижает расход топлива.</a:t>
            </a:r>
            <a:endParaRPr lang="ru-RU" altLang="en-US" sz="1200" b="1" dirty="0"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228559" y="696503"/>
            <a:ext cx="1858517" cy="703050"/>
            <a:chOff x="2219" y="618"/>
            <a:chExt cx="1268" cy="531"/>
          </a:xfrm>
        </p:grpSpPr>
        <p:sp>
          <p:nvSpPr>
            <p:cNvPr id="11" name="AutoShape 1774"/>
            <p:cNvSpPr>
              <a:spLocks noChangeArrowheads="1"/>
            </p:cNvSpPr>
            <p:nvPr/>
          </p:nvSpPr>
          <p:spPr bwMode="auto">
            <a:xfrm>
              <a:off x="2258" y="707"/>
              <a:ext cx="1134" cy="442"/>
            </a:xfrm>
            <a:prstGeom prst="roundRect">
              <a:avLst>
                <a:gd name="adj" fmla="val 9574"/>
              </a:avLst>
            </a:prstGeom>
            <a:solidFill>
              <a:schemeClr val="bg1"/>
            </a:solidFill>
            <a:ln w="15875" cap="rnd" algn="ctr">
              <a:solidFill>
                <a:schemeClr val="accent1">
                  <a:lumMod val="75000"/>
                </a:schemeClr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2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" name="Oval 1742"/>
            <p:cNvSpPr>
              <a:spLocks noChangeArrowheads="1"/>
            </p:cNvSpPr>
            <p:nvPr/>
          </p:nvSpPr>
          <p:spPr bwMode="auto">
            <a:xfrm>
              <a:off x="2388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05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3" name="AutoShape 1739"/>
            <p:cNvSpPr>
              <a:spLocks noChangeArrowheads="1"/>
            </p:cNvSpPr>
            <p:nvPr/>
          </p:nvSpPr>
          <p:spPr bwMode="auto">
            <a:xfrm>
              <a:off x="2398" y="618"/>
              <a:ext cx="37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05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4" name="Oval 1746"/>
            <p:cNvSpPr>
              <a:spLocks noChangeArrowheads="1"/>
            </p:cNvSpPr>
            <p:nvPr/>
          </p:nvSpPr>
          <p:spPr bwMode="auto">
            <a:xfrm>
              <a:off x="2520" y="773"/>
              <a:ext cx="54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05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5" name="AutoShape 1748"/>
            <p:cNvSpPr>
              <a:spLocks noChangeArrowheads="1"/>
            </p:cNvSpPr>
            <p:nvPr/>
          </p:nvSpPr>
          <p:spPr bwMode="auto">
            <a:xfrm>
              <a:off x="2529" y="618"/>
              <a:ext cx="36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05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6" name="Oval 1750"/>
            <p:cNvSpPr>
              <a:spLocks noChangeArrowheads="1"/>
            </p:cNvSpPr>
            <p:nvPr/>
          </p:nvSpPr>
          <p:spPr bwMode="auto">
            <a:xfrm>
              <a:off x="2650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05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7" name="AutoShape 1752"/>
            <p:cNvSpPr>
              <a:spLocks noChangeArrowheads="1"/>
            </p:cNvSpPr>
            <p:nvPr/>
          </p:nvSpPr>
          <p:spPr bwMode="auto">
            <a:xfrm>
              <a:off x="2660" y="618"/>
              <a:ext cx="36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05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8" name="Oval 1754"/>
            <p:cNvSpPr>
              <a:spLocks noChangeArrowheads="1"/>
            </p:cNvSpPr>
            <p:nvPr/>
          </p:nvSpPr>
          <p:spPr bwMode="auto">
            <a:xfrm>
              <a:off x="2780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05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9" name="AutoShape 1756"/>
            <p:cNvSpPr>
              <a:spLocks noChangeArrowheads="1"/>
            </p:cNvSpPr>
            <p:nvPr/>
          </p:nvSpPr>
          <p:spPr bwMode="auto">
            <a:xfrm>
              <a:off x="2790" y="618"/>
              <a:ext cx="37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05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20" name="Oval 1758"/>
            <p:cNvSpPr>
              <a:spLocks noChangeArrowheads="1"/>
            </p:cNvSpPr>
            <p:nvPr/>
          </p:nvSpPr>
          <p:spPr bwMode="auto">
            <a:xfrm>
              <a:off x="2912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05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21" name="AutoShape 1760"/>
            <p:cNvSpPr>
              <a:spLocks noChangeArrowheads="1"/>
            </p:cNvSpPr>
            <p:nvPr/>
          </p:nvSpPr>
          <p:spPr bwMode="auto">
            <a:xfrm>
              <a:off x="2921" y="618"/>
              <a:ext cx="36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05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22" name="Oval 1762"/>
            <p:cNvSpPr>
              <a:spLocks noChangeArrowheads="1"/>
            </p:cNvSpPr>
            <p:nvPr/>
          </p:nvSpPr>
          <p:spPr bwMode="auto">
            <a:xfrm>
              <a:off x="3042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05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23" name="AutoShape 1764"/>
            <p:cNvSpPr>
              <a:spLocks noChangeArrowheads="1"/>
            </p:cNvSpPr>
            <p:nvPr/>
          </p:nvSpPr>
          <p:spPr bwMode="auto">
            <a:xfrm>
              <a:off x="3052" y="618"/>
              <a:ext cx="36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05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24" name="Oval 1766"/>
            <p:cNvSpPr>
              <a:spLocks noChangeArrowheads="1"/>
            </p:cNvSpPr>
            <p:nvPr/>
          </p:nvSpPr>
          <p:spPr bwMode="auto">
            <a:xfrm>
              <a:off x="3173" y="773"/>
              <a:ext cx="54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05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25" name="AutoShape 1768"/>
            <p:cNvSpPr>
              <a:spLocks noChangeArrowheads="1"/>
            </p:cNvSpPr>
            <p:nvPr/>
          </p:nvSpPr>
          <p:spPr bwMode="auto">
            <a:xfrm>
              <a:off x="3182" y="618"/>
              <a:ext cx="37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05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26" name="Line 1778"/>
            <p:cNvSpPr>
              <a:spLocks noChangeShapeType="1"/>
            </p:cNvSpPr>
            <p:nvPr/>
          </p:nvSpPr>
          <p:spPr bwMode="auto">
            <a:xfrm>
              <a:off x="2406" y="1055"/>
              <a:ext cx="895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 type="oval" w="sm" len="sm"/>
              <a:tailEnd/>
            </a:ln>
          </p:spPr>
          <p:txBody>
            <a:bodyPr/>
            <a:lstStyle/>
            <a:p>
              <a:endParaRPr lang="zh-CN" altLang="en-US" sz="12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7" name="Rectangle 24"/>
            <p:cNvSpPr>
              <a:spLocks noChangeArrowheads="1"/>
            </p:cNvSpPr>
            <p:nvPr/>
          </p:nvSpPr>
          <p:spPr bwMode="auto">
            <a:xfrm>
              <a:off x="2219" y="885"/>
              <a:ext cx="1268" cy="1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ru-RU" altLang="en-US" sz="1000" dirty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altLang="en-US" sz="1000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 Системы высокого давления</a:t>
              </a:r>
              <a:endParaRPr lang="ru-RU" altLang="en-US" sz="1000" dirty="0">
                <a:solidFill>
                  <a:srgbClr val="C00000"/>
                </a:solidFill>
                <a:latin typeface="Times New Roman" pitchFamily="18" charset="0"/>
                <a:ea typeface="黑体" pitchFamily="2" charset="-122"/>
                <a:cs typeface="Times New Roman" pitchFamily="18" charset="0"/>
              </a:endParaRPr>
            </a:p>
          </p:txBody>
        </p:sp>
      </p:grpSp>
      <p:sp>
        <p:nvSpPr>
          <p:cNvPr id="28" name="矩形 27"/>
          <p:cNvSpPr/>
          <p:nvPr/>
        </p:nvSpPr>
        <p:spPr>
          <a:xfrm>
            <a:off x="4286248" y="107140"/>
            <a:ext cx="3670486" cy="384717"/>
          </a:xfrm>
          <a:prstGeom prst="rect">
            <a:avLst/>
          </a:prstGeom>
        </p:spPr>
        <p:txBody>
          <a:bodyPr wrap="none" lIns="76197" tIns="38098" rIns="76197" bIns="38098">
            <a:spAutoFit/>
          </a:bodyPr>
          <a:lstStyle/>
          <a:p>
            <a:r>
              <a:rPr lang="ru-RU" altLang="en-US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Компоненты высокого давления</a:t>
            </a:r>
            <a:endParaRPr lang="ru-RU" altLang="en-US" sz="2000" dirty="0">
              <a:solidFill>
                <a:schemeClr val="bg1"/>
              </a:solidFill>
              <a:latin typeface="Times New Roman" pitchFamily="18" charset="0"/>
              <a:ea typeface="黑体" pitchFamily="2" charset="-122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C:\Users\lenovo\Desktop\QQ截图2013020209570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059582"/>
            <a:ext cx="2827630" cy="18902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611560" y="3135572"/>
            <a:ext cx="8207329" cy="1046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6197" tIns="38098" rIns="76197" bIns="38098">
            <a:spAutoFit/>
          </a:bodyPr>
          <a:lstStyle/>
          <a:p>
            <a:pPr>
              <a:lnSpc>
                <a:spcPct val="150000"/>
              </a:lnSpc>
              <a:buClr>
                <a:srgbClr val="FF0000"/>
              </a:buClr>
            </a:pPr>
            <a:r>
              <a:rPr lang="ru-RU" sz="1050" b="1" dirty="0" smtClean="0">
                <a:latin typeface="Times New Roman" pitchFamily="18" charset="0"/>
                <a:cs typeface="Times New Roman" pitchFamily="18" charset="0"/>
              </a:rPr>
              <a:t>Стандартно комплектуется  клапанами  наиболее проверенной на рынке марки,  с повышенной герметичностью и надежностью,  что эффективно снижает коэффициент неисправности тормозной системы. </a:t>
            </a:r>
            <a:r>
              <a:rPr lang="ru-RU" altLang="en-US" sz="105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Одновременно, применяется наилучшая конструкция воздушных магистралей, что эффективно снижает температуру и содержание влаги  в тормозной системе, исключая простой автомобиля и  повышая безопасность езды.</a:t>
            </a:r>
            <a:endParaRPr lang="ru-RU" altLang="zh-CN" sz="1050" b="1" dirty="0">
              <a:solidFill>
                <a:srgbClr val="000000"/>
              </a:solidFill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</p:txBody>
      </p:sp>
      <p:sp>
        <p:nvSpPr>
          <p:cNvPr id="6" name="矩形 10"/>
          <p:cNvSpPr>
            <a:spLocks noChangeArrowheads="1"/>
          </p:cNvSpPr>
          <p:nvPr/>
        </p:nvSpPr>
        <p:spPr bwMode="auto">
          <a:xfrm>
            <a:off x="3851920" y="2787775"/>
            <a:ext cx="2016224" cy="280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6197" tIns="38098" rIns="76197" bIns="38098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000" b="1" dirty="0" smtClean="0">
                <a:latin typeface="Times New Roman" pitchFamily="18" charset="0"/>
                <a:cs typeface="Times New Roman" pitchFamily="18" charset="0"/>
              </a:rPr>
              <a:t>APU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-Блок обработки воздуха</a:t>
            </a:r>
            <a:endParaRPr lang="ru-RU" altLang="zh-CN" sz="1000" b="1" dirty="0">
              <a:solidFill>
                <a:srgbClr val="000000"/>
              </a:solidFill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</p:txBody>
      </p:sp>
      <p:sp>
        <p:nvSpPr>
          <p:cNvPr id="7" name="矩形 10"/>
          <p:cNvSpPr>
            <a:spLocks noChangeArrowheads="1"/>
          </p:cNvSpPr>
          <p:nvPr/>
        </p:nvSpPr>
        <p:spPr bwMode="auto">
          <a:xfrm>
            <a:off x="6344757" y="2760139"/>
            <a:ext cx="2790178" cy="307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6197" tIns="38098" rIns="76197" bIns="38098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altLang="en-US" sz="1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Рациональный проект магистралей</a:t>
            </a:r>
            <a:endParaRPr lang="ru-RU" altLang="zh-CN" sz="1000" b="1" dirty="0">
              <a:solidFill>
                <a:srgbClr val="000000"/>
              </a:solidFill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</p:txBody>
      </p:sp>
      <p:graphicFrame>
        <p:nvGraphicFramePr>
          <p:cNvPr id="8" name="图表 7"/>
          <p:cNvGraphicFramePr/>
          <p:nvPr>
            <p:extLst>
              <p:ext uri="{D42A27DB-BD31-4B8C-83A1-F6EECF244321}">
                <p14:modId xmlns:p14="http://schemas.microsoft.com/office/powerpoint/2010/main" val="4112518858"/>
              </p:ext>
            </p:extLst>
          </p:nvPr>
        </p:nvGraphicFramePr>
        <p:xfrm>
          <a:off x="571472" y="3187301"/>
          <a:ext cx="3672408" cy="12961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Rectangle 113"/>
          <p:cNvSpPr>
            <a:spLocks noChangeArrowheads="1"/>
          </p:cNvSpPr>
          <p:nvPr/>
        </p:nvSpPr>
        <p:spPr bwMode="auto">
          <a:xfrm>
            <a:off x="1959731" y="681540"/>
            <a:ext cx="718427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lIns="76197" tIns="38098" rIns="76197" bIns="38098" anchor="ctr"/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Пневмосистема- ключевая часть</a:t>
            </a:r>
            <a:endParaRPr lang="en-US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тормозной системы.</a:t>
            </a:r>
            <a:endParaRPr kumimoji="1" lang="ru-RU" altLang="en-US" sz="1600" b="1" dirty="0"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971601" y="1437624"/>
            <a:ext cx="1368152" cy="1080120"/>
          </a:xfrm>
          <a:prstGeom prst="rect">
            <a:avLst/>
          </a:prstGeom>
          <a:noFill/>
          <a:ln w="25400" algn="ctr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lIns="76197" tIns="38098" rIns="76197" bIns="38098" anchor="ctr"/>
          <a:lstStyle/>
          <a:p>
            <a:endParaRPr lang="zh-CN" altLang="en-US" sz="120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3" descr="C:\Users\lenovo\Desktop\QQ截图20130202095934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16220" y="1113588"/>
            <a:ext cx="2447253" cy="16741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extBox 11"/>
          <p:cNvSpPr txBox="1"/>
          <p:nvPr/>
        </p:nvSpPr>
        <p:spPr>
          <a:xfrm>
            <a:off x="1159283" y="4141122"/>
            <a:ext cx="3052678" cy="230828"/>
          </a:xfrm>
          <a:prstGeom prst="rect">
            <a:avLst/>
          </a:prstGeom>
          <a:solidFill>
            <a:schemeClr val="bg1"/>
          </a:solidFill>
        </p:spPr>
        <p:txBody>
          <a:bodyPr wrap="square" lIns="76197" tIns="38098" rIns="76197" bIns="38098" rtlCol="0">
            <a:spAutoFit/>
          </a:bodyPr>
          <a:lstStyle/>
          <a:p>
            <a:endParaRPr lang="ru-RU" altLang="en-US" sz="1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Picture 5" descr="C:\Users\lenovo\Desktop\QQ截图20130202100748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47866" y="1113593"/>
            <a:ext cx="2896063" cy="16977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709311" y="532155"/>
            <a:ext cx="1858517" cy="535784"/>
            <a:chOff x="2258" y="618"/>
            <a:chExt cx="1268" cy="531"/>
          </a:xfrm>
        </p:grpSpPr>
        <p:sp>
          <p:nvSpPr>
            <p:cNvPr id="15" name="AutoShape 1774"/>
            <p:cNvSpPr>
              <a:spLocks noChangeArrowheads="1"/>
            </p:cNvSpPr>
            <p:nvPr/>
          </p:nvSpPr>
          <p:spPr bwMode="auto">
            <a:xfrm>
              <a:off x="2258" y="707"/>
              <a:ext cx="1134" cy="442"/>
            </a:xfrm>
            <a:prstGeom prst="roundRect">
              <a:avLst>
                <a:gd name="adj" fmla="val 9574"/>
              </a:avLst>
            </a:prstGeom>
            <a:solidFill>
              <a:schemeClr val="bg1"/>
            </a:solidFill>
            <a:ln w="15875" cap="rnd" algn="ctr">
              <a:solidFill>
                <a:schemeClr val="accent1">
                  <a:lumMod val="75000"/>
                </a:schemeClr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2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" name="Oval 1742"/>
            <p:cNvSpPr>
              <a:spLocks noChangeArrowheads="1"/>
            </p:cNvSpPr>
            <p:nvPr/>
          </p:nvSpPr>
          <p:spPr bwMode="auto">
            <a:xfrm>
              <a:off x="2388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05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7" name="AutoShape 1739"/>
            <p:cNvSpPr>
              <a:spLocks noChangeArrowheads="1"/>
            </p:cNvSpPr>
            <p:nvPr/>
          </p:nvSpPr>
          <p:spPr bwMode="auto">
            <a:xfrm>
              <a:off x="2398" y="618"/>
              <a:ext cx="37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05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8" name="Oval 1746"/>
            <p:cNvSpPr>
              <a:spLocks noChangeArrowheads="1"/>
            </p:cNvSpPr>
            <p:nvPr/>
          </p:nvSpPr>
          <p:spPr bwMode="auto">
            <a:xfrm>
              <a:off x="2520" y="773"/>
              <a:ext cx="54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05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9" name="AutoShape 1748"/>
            <p:cNvSpPr>
              <a:spLocks noChangeArrowheads="1"/>
            </p:cNvSpPr>
            <p:nvPr/>
          </p:nvSpPr>
          <p:spPr bwMode="auto">
            <a:xfrm>
              <a:off x="2529" y="618"/>
              <a:ext cx="36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05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20" name="Oval 1750"/>
            <p:cNvSpPr>
              <a:spLocks noChangeArrowheads="1"/>
            </p:cNvSpPr>
            <p:nvPr/>
          </p:nvSpPr>
          <p:spPr bwMode="auto">
            <a:xfrm>
              <a:off x="2650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05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21" name="AutoShape 1752"/>
            <p:cNvSpPr>
              <a:spLocks noChangeArrowheads="1"/>
            </p:cNvSpPr>
            <p:nvPr/>
          </p:nvSpPr>
          <p:spPr bwMode="auto">
            <a:xfrm>
              <a:off x="2660" y="618"/>
              <a:ext cx="36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05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22" name="Oval 1754"/>
            <p:cNvSpPr>
              <a:spLocks noChangeArrowheads="1"/>
            </p:cNvSpPr>
            <p:nvPr/>
          </p:nvSpPr>
          <p:spPr bwMode="auto">
            <a:xfrm>
              <a:off x="2780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05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23" name="AutoShape 1756"/>
            <p:cNvSpPr>
              <a:spLocks noChangeArrowheads="1"/>
            </p:cNvSpPr>
            <p:nvPr/>
          </p:nvSpPr>
          <p:spPr bwMode="auto">
            <a:xfrm>
              <a:off x="2790" y="618"/>
              <a:ext cx="37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05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24" name="Oval 1758"/>
            <p:cNvSpPr>
              <a:spLocks noChangeArrowheads="1"/>
            </p:cNvSpPr>
            <p:nvPr/>
          </p:nvSpPr>
          <p:spPr bwMode="auto">
            <a:xfrm>
              <a:off x="2912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05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25" name="AutoShape 1760"/>
            <p:cNvSpPr>
              <a:spLocks noChangeArrowheads="1"/>
            </p:cNvSpPr>
            <p:nvPr/>
          </p:nvSpPr>
          <p:spPr bwMode="auto">
            <a:xfrm>
              <a:off x="2921" y="618"/>
              <a:ext cx="36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05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26" name="Oval 1762"/>
            <p:cNvSpPr>
              <a:spLocks noChangeArrowheads="1"/>
            </p:cNvSpPr>
            <p:nvPr/>
          </p:nvSpPr>
          <p:spPr bwMode="auto">
            <a:xfrm>
              <a:off x="3042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05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27" name="AutoShape 1764"/>
            <p:cNvSpPr>
              <a:spLocks noChangeArrowheads="1"/>
            </p:cNvSpPr>
            <p:nvPr/>
          </p:nvSpPr>
          <p:spPr bwMode="auto">
            <a:xfrm>
              <a:off x="3052" y="618"/>
              <a:ext cx="36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05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28" name="Oval 1766"/>
            <p:cNvSpPr>
              <a:spLocks noChangeArrowheads="1"/>
            </p:cNvSpPr>
            <p:nvPr/>
          </p:nvSpPr>
          <p:spPr bwMode="auto">
            <a:xfrm>
              <a:off x="3173" y="773"/>
              <a:ext cx="54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05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29" name="AutoShape 1768"/>
            <p:cNvSpPr>
              <a:spLocks noChangeArrowheads="1"/>
            </p:cNvSpPr>
            <p:nvPr/>
          </p:nvSpPr>
          <p:spPr bwMode="auto">
            <a:xfrm>
              <a:off x="3182" y="618"/>
              <a:ext cx="37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05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30" name="Line 1778"/>
            <p:cNvSpPr>
              <a:spLocks noChangeShapeType="1"/>
            </p:cNvSpPr>
            <p:nvPr/>
          </p:nvSpPr>
          <p:spPr bwMode="auto">
            <a:xfrm>
              <a:off x="2406" y="1055"/>
              <a:ext cx="895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 type="oval" w="sm" len="sm"/>
              <a:tailEnd/>
            </a:ln>
          </p:spPr>
          <p:txBody>
            <a:bodyPr/>
            <a:lstStyle/>
            <a:p>
              <a:endParaRPr lang="zh-CN" altLang="en-US" sz="12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1" name="Rectangle 24"/>
            <p:cNvSpPr>
              <a:spLocks noChangeArrowheads="1"/>
            </p:cNvSpPr>
            <p:nvPr/>
          </p:nvSpPr>
          <p:spPr bwMode="auto">
            <a:xfrm>
              <a:off x="2258" y="828"/>
              <a:ext cx="1268" cy="2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ru-RU" altLang="en-US" sz="1000" dirty="0" smtClean="0">
                  <a:solidFill>
                    <a:srgbClr val="C00000"/>
                  </a:solidFill>
                  <a:latin typeface="Times New Roman" pitchFamily="18" charset="0"/>
                  <a:ea typeface="黑体" pitchFamily="2" charset="-122"/>
                  <a:cs typeface="Times New Roman" pitchFamily="18" charset="0"/>
                </a:rPr>
                <a:t>     Детали пневмосистемы</a:t>
              </a:r>
              <a:endParaRPr lang="ru-RU" altLang="en-US" sz="1000" dirty="0">
                <a:solidFill>
                  <a:srgbClr val="C00000"/>
                </a:solidFill>
                <a:latin typeface="Times New Roman" pitchFamily="18" charset="0"/>
                <a:ea typeface="黑体" pitchFamily="2" charset="-122"/>
                <a:cs typeface="Times New Roman" pitchFamily="18" charset="0"/>
              </a:endParaRPr>
            </a:p>
          </p:txBody>
        </p:sp>
      </p:grpSp>
      <p:sp>
        <p:nvSpPr>
          <p:cNvPr id="32" name="矩形 31"/>
          <p:cNvSpPr/>
          <p:nvPr/>
        </p:nvSpPr>
        <p:spPr>
          <a:xfrm>
            <a:off x="4000496" y="160719"/>
            <a:ext cx="3670486" cy="692493"/>
          </a:xfrm>
          <a:prstGeom prst="rect">
            <a:avLst/>
          </a:prstGeom>
        </p:spPr>
        <p:txBody>
          <a:bodyPr wrap="none" lIns="76197" tIns="38098" rIns="76197" bIns="38098">
            <a:spAutoFit/>
          </a:bodyPr>
          <a:lstStyle/>
          <a:p>
            <a:r>
              <a:rPr lang="ru-RU" alt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Компоненты высокого </a:t>
            </a:r>
            <a:r>
              <a:rPr lang="ru-RU" altLang="en-US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давления</a:t>
            </a:r>
          </a:p>
          <a:p>
            <a:endParaRPr lang="ru-RU" altLang="en-US" sz="2000" dirty="0">
              <a:solidFill>
                <a:schemeClr val="bg1"/>
              </a:solidFill>
              <a:latin typeface="Times New Roman" pitchFamily="18" charset="0"/>
              <a:ea typeface="黑体" pitchFamily="2" charset="-122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8"/>
          <p:cNvSpPr>
            <a:spLocks noChangeArrowheads="1"/>
          </p:cNvSpPr>
          <p:nvPr/>
        </p:nvSpPr>
        <p:spPr bwMode="auto">
          <a:xfrm>
            <a:off x="3357554" y="1428742"/>
            <a:ext cx="5786446" cy="754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6197" tIns="38098" rIns="76197" bIns="38098">
            <a:spAutoFit/>
          </a:bodyPr>
          <a:lstStyle/>
          <a:p>
            <a:pPr>
              <a:buFont typeface="Wingdings" pitchFamily="2" charset="2"/>
              <a:buChar char="p"/>
            </a:pP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Расположение магистралей и кабелей  «</a:t>
            </a:r>
            <a:r>
              <a:rPr lang="ru-RU" sz="1100" dirty="0" err="1" smtClean="0">
                <a:latin typeface="Times New Roman" pitchFamily="18" charset="0"/>
                <a:cs typeface="Times New Roman" pitchFamily="18" charset="0"/>
              </a:rPr>
              <a:t>Даюн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»  упорядоченно, безопасно, аккуратно, удобно для обслуживания.</a:t>
            </a:r>
            <a:endParaRPr lang="ru-RU" altLang="zh-CN" sz="1100" dirty="0">
              <a:solidFill>
                <a:srgbClr val="000000"/>
              </a:solidFill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  <a:p>
            <a:pPr>
              <a:buFont typeface="Wingdings" pitchFamily="2" charset="2"/>
              <a:buChar char="p"/>
            </a:pPr>
            <a:endParaRPr lang="ru-RU" altLang="zh-CN" sz="1100" dirty="0">
              <a:solidFill>
                <a:srgbClr val="000000"/>
              </a:solidFill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  <a:p>
            <a:pPr>
              <a:buFont typeface="Wingdings" pitchFamily="2" charset="2"/>
              <a:buChar char="p"/>
            </a:pP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Наглядное подтверждение высокого уровня технологии и культуры производства «</a:t>
            </a:r>
            <a:r>
              <a:rPr lang="ru-RU" sz="1100" dirty="0" err="1" smtClean="0">
                <a:latin typeface="Times New Roman" pitchFamily="18" charset="0"/>
                <a:cs typeface="Times New Roman" pitchFamily="18" charset="0"/>
              </a:rPr>
              <a:t>Даюн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altLang="zh-CN" sz="1100" dirty="0">
              <a:solidFill>
                <a:srgbClr val="000000"/>
              </a:solidFill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</p:txBody>
      </p:sp>
      <p:pic>
        <p:nvPicPr>
          <p:cNvPr id="5" name="Picture 4" descr="IMG_7905副本.jpg"/>
          <p:cNvPicPr>
            <a:picLocks noChangeAspect="1" noChangeArrowheads="1"/>
          </p:cNvPicPr>
          <p:nvPr/>
        </p:nvPicPr>
        <p:blipFill>
          <a:blip r:embed="rId2" cstate="print"/>
          <a:srcRect b="15964"/>
          <a:stretch>
            <a:fillRect/>
          </a:stretch>
        </p:blipFill>
        <p:spPr bwMode="auto">
          <a:xfrm>
            <a:off x="500034" y="3286130"/>
            <a:ext cx="2637692" cy="1545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矩形 11"/>
          <p:cNvSpPr>
            <a:spLocks noChangeArrowheads="1"/>
          </p:cNvSpPr>
          <p:nvPr/>
        </p:nvSpPr>
        <p:spPr bwMode="auto">
          <a:xfrm>
            <a:off x="3374674" y="2306255"/>
            <a:ext cx="2505808" cy="1323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6197" tIns="38098" rIns="76197" bIns="38098">
            <a:spAutoFit/>
          </a:bodyPr>
          <a:lstStyle/>
          <a:p>
            <a:pPr algn="just">
              <a:buFont typeface="Wingdings" pitchFamily="2" charset="2"/>
              <a:buChar char="p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Места пересечения всех магистралей с рамой и другими твёрдыми элементами конструкции специально защищены при помощи мягких резиновых колец для предохранения от повреждения</a:t>
            </a:r>
            <a:endParaRPr lang="ru-RU" altLang="zh-CN" sz="1100" dirty="0">
              <a:solidFill>
                <a:srgbClr val="000000"/>
              </a:solidFill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  <a:p>
            <a:endParaRPr lang="ru-RU" altLang="zh-CN" sz="1200" dirty="0">
              <a:solidFill>
                <a:srgbClr val="000000"/>
              </a:solidFill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</p:txBody>
      </p:sp>
      <p:sp>
        <p:nvSpPr>
          <p:cNvPr id="7" name="矩形 11"/>
          <p:cNvSpPr>
            <a:spLocks noChangeArrowheads="1"/>
          </p:cNvSpPr>
          <p:nvPr/>
        </p:nvSpPr>
        <p:spPr bwMode="auto">
          <a:xfrm>
            <a:off x="3214678" y="3312489"/>
            <a:ext cx="2883519" cy="1446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6197" tIns="38098" rIns="76197" bIns="38098">
            <a:spAutoFit/>
          </a:bodyPr>
          <a:lstStyle/>
          <a:p>
            <a:pPr>
              <a:buFont typeface="Wingdings" pitchFamily="2" charset="2"/>
              <a:buChar char="p"/>
            </a:pPr>
            <a:endParaRPr lang="ru-RU" altLang="zh-CN" sz="1200" dirty="0">
              <a:solidFill>
                <a:srgbClr val="000000"/>
              </a:solidFill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p"/>
            </a:pP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Кронштейны содержат качественные смягчённые резиновые колодки, демпфирующие вибрацию</a:t>
            </a:r>
            <a:endParaRPr lang="ru-RU" altLang="zh-CN" sz="1400" dirty="0">
              <a:solidFill>
                <a:srgbClr val="000000"/>
              </a:solidFill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  <a:p>
            <a:pPr>
              <a:buFont typeface="Wingdings" pitchFamily="2" charset="2"/>
              <a:buChar char="p"/>
            </a:pPr>
            <a:r>
              <a:rPr lang="ru-RU" altLang="en-US" sz="11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Обеспечивается сохранность трубопроводов - они </a:t>
            </a:r>
            <a:r>
              <a:rPr lang="ru-RU" altLang="en-US" sz="11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altLang="en-US" sz="11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могут перетираться и   </a:t>
            </a:r>
            <a:r>
              <a:rPr lang="ru-RU" altLang="en-US" sz="11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вызывать возникновение неисправности </a:t>
            </a:r>
            <a:r>
              <a:rPr lang="ru-RU" altLang="en-US" sz="11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автомобиля при длительной эксплуатации</a:t>
            </a:r>
            <a:endParaRPr lang="ru-RU" altLang="zh-CN" sz="1100" dirty="0">
              <a:solidFill>
                <a:srgbClr val="000000"/>
              </a:solidFill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</p:txBody>
      </p:sp>
      <p:grpSp>
        <p:nvGrpSpPr>
          <p:cNvPr id="8" name="Group 3"/>
          <p:cNvGrpSpPr>
            <a:grpSpLocks/>
          </p:cNvGrpSpPr>
          <p:nvPr/>
        </p:nvGrpSpPr>
        <p:grpSpPr bwMode="auto">
          <a:xfrm>
            <a:off x="351694" y="750097"/>
            <a:ext cx="1661746" cy="632222"/>
            <a:chOff x="2258" y="618"/>
            <a:chExt cx="1134" cy="531"/>
          </a:xfrm>
        </p:grpSpPr>
        <p:sp>
          <p:nvSpPr>
            <p:cNvPr id="9" name="AutoShape 1774"/>
            <p:cNvSpPr>
              <a:spLocks noChangeArrowheads="1"/>
            </p:cNvSpPr>
            <p:nvPr/>
          </p:nvSpPr>
          <p:spPr bwMode="auto">
            <a:xfrm>
              <a:off x="2258" y="707"/>
              <a:ext cx="1134" cy="442"/>
            </a:xfrm>
            <a:prstGeom prst="roundRect">
              <a:avLst>
                <a:gd name="adj" fmla="val 9574"/>
              </a:avLst>
            </a:prstGeom>
            <a:solidFill>
              <a:schemeClr val="bg1"/>
            </a:solidFill>
            <a:ln w="15875" cap="rnd" algn="ctr">
              <a:solidFill>
                <a:schemeClr val="accent1">
                  <a:lumMod val="75000"/>
                </a:schemeClr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4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" name="Oval 1742"/>
            <p:cNvSpPr>
              <a:spLocks noChangeArrowheads="1"/>
            </p:cNvSpPr>
            <p:nvPr/>
          </p:nvSpPr>
          <p:spPr bwMode="auto">
            <a:xfrm>
              <a:off x="2388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1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1" name="AutoShape 1739"/>
            <p:cNvSpPr>
              <a:spLocks noChangeArrowheads="1"/>
            </p:cNvSpPr>
            <p:nvPr/>
          </p:nvSpPr>
          <p:spPr bwMode="auto">
            <a:xfrm>
              <a:off x="2398" y="618"/>
              <a:ext cx="37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1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2" name="Oval 1746"/>
            <p:cNvSpPr>
              <a:spLocks noChangeArrowheads="1"/>
            </p:cNvSpPr>
            <p:nvPr/>
          </p:nvSpPr>
          <p:spPr bwMode="auto">
            <a:xfrm>
              <a:off x="2520" y="773"/>
              <a:ext cx="54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1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3" name="AutoShape 1748"/>
            <p:cNvSpPr>
              <a:spLocks noChangeArrowheads="1"/>
            </p:cNvSpPr>
            <p:nvPr/>
          </p:nvSpPr>
          <p:spPr bwMode="auto">
            <a:xfrm>
              <a:off x="2529" y="618"/>
              <a:ext cx="36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1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4" name="Oval 1750"/>
            <p:cNvSpPr>
              <a:spLocks noChangeArrowheads="1"/>
            </p:cNvSpPr>
            <p:nvPr/>
          </p:nvSpPr>
          <p:spPr bwMode="auto">
            <a:xfrm>
              <a:off x="2650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1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5" name="AutoShape 1752"/>
            <p:cNvSpPr>
              <a:spLocks noChangeArrowheads="1"/>
            </p:cNvSpPr>
            <p:nvPr/>
          </p:nvSpPr>
          <p:spPr bwMode="auto">
            <a:xfrm>
              <a:off x="2660" y="618"/>
              <a:ext cx="36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1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6" name="Oval 1754"/>
            <p:cNvSpPr>
              <a:spLocks noChangeArrowheads="1"/>
            </p:cNvSpPr>
            <p:nvPr/>
          </p:nvSpPr>
          <p:spPr bwMode="auto">
            <a:xfrm>
              <a:off x="2780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1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7" name="AutoShape 1756"/>
            <p:cNvSpPr>
              <a:spLocks noChangeArrowheads="1"/>
            </p:cNvSpPr>
            <p:nvPr/>
          </p:nvSpPr>
          <p:spPr bwMode="auto">
            <a:xfrm>
              <a:off x="2790" y="618"/>
              <a:ext cx="37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1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8" name="Oval 1758"/>
            <p:cNvSpPr>
              <a:spLocks noChangeArrowheads="1"/>
            </p:cNvSpPr>
            <p:nvPr/>
          </p:nvSpPr>
          <p:spPr bwMode="auto">
            <a:xfrm>
              <a:off x="2912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1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9" name="AutoShape 1760"/>
            <p:cNvSpPr>
              <a:spLocks noChangeArrowheads="1"/>
            </p:cNvSpPr>
            <p:nvPr/>
          </p:nvSpPr>
          <p:spPr bwMode="auto">
            <a:xfrm>
              <a:off x="2921" y="618"/>
              <a:ext cx="36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1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20" name="Oval 1762"/>
            <p:cNvSpPr>
              <a:spLocks noChangeArrowheads="1"/>
            </p:cNvSpPr>
            <p:nvPr/>
          </p:nvSpPr>
          <p:spPr bwMode="auto">
            <a:xfrm>
              <a:off x="3042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1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21" name="AutoShape 1764"/>
            <p:cNvSpPr>
              <a:spLocks noChangeArrowheads="1"/>
            </p:cNvSpPr>
            <p:nvPr/>
          </p:nvSpPr>
          <p:spPr bwMode="auto">
            <a:xfrm>
              <a:off x="3052" y="618"/>
              <a:ext cx="36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1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22" name="Oval 1766"/>
            <p:cNvSpPr>
              <a:spLocks noChangeArrowheads="1"/>
            </p:cNvSpPr>
            <p:nvPr/>
          </p:nvSpPr>
          <p:spPr bwMode="auto">
            <a:xfrm>
              <a:off x="3173" y="773"/>
              <a:ext cx="54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1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23" name="AutoShape 1768"/>
            <p:cNvSpPr>
              <a:spLocks noChangeArrowheads="1"/>
            </p:cNvSpPr>
            <p:nvPr/>
          </p:nvSpPr>
          <p:spPr bwMode="auto">
            <a:xfrm>
              <a:off x="3182" y="618"/>
              <a:ext cx="37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100" b="1" dirty="0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24" name="Line 1778"/>
            <p:cNvSpPr>
              <a:spLocks noChangeShapeType="1"/>
            </p:cNvSpPr>
            <p:nvPr/>
          </p:nvSpPr>
          <p:spPr bwMode="auto">
            <a:xfrm>
              <a:off x="2406" y="1055"/>
              <a:ext cx="895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 type="oval" w="sm" len="sm"/>
              <a:tailEnd/>
            </a:ln>
          </p:spPr>
          <p:txBody>
            <a:bodyPr/>
            <a:lstStyle/>
            <a:p>
              <a:endParaRPr lang="zh-CN" altLang="en-US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5" name="Rectangle 20"/>
            <p:cNvSpPr>
              <a:spLocks noChangeArrowheads="1"/>
            </p:cNvSpPr>
            <p:nvPr/>
          </p:nvSpPr>
          <p:spPr bwMode="auto">
            <a:xfrm>
              <a:off x="2485" y="828"/>
              <a:ext cx="814" cy="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altLang="en-US" sz="1400" dirty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Подробность</a:t>
              </a:r>
            </a:p>
          </p:txBody>
        </p:sp>
      </p:grpSp>
      <p:sp>
        <p:nvSpPr>
          <p:cNvPr id="26" name="矩形 26"/>
          <p:cNvSpPr>
            <a:spLocks noChangeArrowheads="1"/>
          </p:cNvSpPr>
          <p:nvPr/>
        </p:nvSpPr>
        <p:spPr bwMode="auto">
          <a:xfrm>
            <a:off x="2066193" y="696518"/>
            <a:ext cx="6660174" cy="723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6197" tIns="38098" rIns="76197" bIns="38098">
            <a:spAutoFit/>
          </a:bodyPr>
          <a:lstStyle/>
          <a:p>
            <a:r>
              <a:rPr lang="ru-RU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Электрические, пневматические и гидравлические магистрали </a:t>
            </a:r>
            <a:r>
              <a:rPr lang="ru-RU" sz="1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Даюн</a:t>
            </a:r>
            <a:r>
              <a:rPr lang="ru-RU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аккуратно проложены в удобных для осмотра и обслуживания местах, что хорошо демонстрирует совершенную технологию завода </a:t>
            </a:r>
            <a:r>
              <a:rPr lang="ru-RU" sz="1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Даюн</a:t>
            </a:r>
            <a:endParaRPr lang="ru-RU" sz="1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7" name="Picture 2" descr="C:\Users\lenovo\Desktop\N8E产品卖点\N8E驾驶室细节照片\DSC_04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4" y="1491630"/>
            <a:ext cx="2983033" cy="1794500"/>
          </a:xfrm>
          <a:prstGeom prst="rect">
            <a:avLst/>
          </a:prstGeom>
          <a:noFill/>
        </p:spPr>
      </p:pic>
      <p:pic>
        <p:nvPicPr>
          <p:cNvPr id="28" name="Picture 3" descr="C:\Users\lenovo\Desktop\QQ截图20120925164935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15075" y="2303858"/>
            <a:ext cx="2596171" cy="1752375"/>
          </a:xfrm>
          <a:prstGeom prst="rect">
            <a:avLst/>
          </a:prstGeom>
          <a:noFill/>
        </p:spPr>
      </p:pic>
      <p:sp>
        <p:nvSpPr>
          <p:cNvPr id="29" name="上箭头 28"/>
          <p:cNvSpPr/>
          <p:nvPr/>
        </p:nvSpPr>
        <p:spPr bwMode="auto">
          <a:xfrm>
            <a:off x="7358082" y="3429006"/>
            <a:ext cx="381000" cy="457200"/>
          </a:xfrm>
          <a:prstGeom prst="upArrow">
            <a:avLst/>
          </a:prstGeom>
          <a:noFill/>
          <a:ln w="38100" cap="flat" cmpd="sng" algn="ctr">
            <a:solidFill>
              <a:srgbClr val="FF3300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76197" tIns="38098" rIns="76197" bIns="38098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2400" dirty="0" smtClean="0">
              <a:latin typeface="Times New Roman" pitchFamily="18" charset="0"/>
              <a:ea typeface="黑体" pitchFamily="2" charset="-122"/>
              <a:cs typeface="Times New Roman" pitchFamily="18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143373" y="160719"/>
            <a:ext cx="1954824" cy="446272"/>
          </a:xfrm>
          <a:prstGeom prst="rect">
            <a:avLst/>
          </a:prstGeom>
        </p:spPr>
        <p:txBody>
          <a:bodyPr wrap="none" lIns="76197" tIns="38098" rIns="76197" bIns="38098">
            <a:spAutoFit/>
          </a:bodyPr>
          <a:lstStyle/>
          <a:p>
            <a:r>
              <a:rPr lang="ru-RU" altLang="en-US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Подробность</a:t>
            </a:r>
            <a:endParaRPr lang="ru-RU" altLang="en-US" sz="2400" b="1" dirty="0">
              <a:solidFill>
                <a:schemeClr val="bg1"/>
              </a:solidFill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43306" y="1643056"/>
            <a:ext cx="4950069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668214" y="803672"/>
            <a:ext cx="1661745" cy="632222"/>
            <a:chOff x="2258" y="618"/>
            <a:chExt cx="1134" cy="531"/>
          </a:xfrm>
        </p:grpSpPr>
        <p:sp>
          <p:nvSpPr>
            <p:cNvPr id="27" name="AutoShape 1774"/>
            <p:cNvSpPr>
              <a:spLocks noChangeArrowheads="1"/>
            </p:cNvSpPr>
            <p:nvPr/>
          </p:nvSpPr>
          <p:spPr bwMode="auto">
            <a:xfrm>
              <a:off x="2258" y="707"/>
              <a:ext cx="1134" cy="442"/>
            </a:xfrm>
            <a:prstGeom prst="roundRect">
              <a:avLst>
                <a:gd name="adj" fmla="val 9574"/>
              </a:avLst>
            </a:prstGeom>
            <a:solidFill>
              <a:schemeClr val="bg1"/>
            </a:solidFill>
            <a:ln w="15875" cap="rnd" algn="ctr">
              <a:solidFill>
                <a:schemeClr val="accent1">
                  <a:lumMod val="75000"/>
                </a:schemeClr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2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7835" name="Oval 1742"/>
            <p:cNvSpPr>
              <a:spLocks noChangeArrowheads="1"/>
            </p:cNvSpPr>
            <p:nvPr/>
          </p:nvSpPr>
          <p:spPr bwMode="auto">
            <a:xfrm>
              <a:off x="2388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1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29" name="AutoShape 1739"/>
            <p:cNvSpPr>
              <a:spLocks noChangeArrowheads="1"/>
            </p:cNvSpPr>
            <p:nvPr/>
          </p:nvSpPr>
          <p:spPr bwMode="auto">
            <a:xfrm>
              <a:off x="2398" y="618"/>
              <a:ext cx="37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1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77837" name="Oval 1746"/>
            <p:cNvSpPr>
              <a:spLocks noChangeArrowheads="1"/>
            </p:cNvSpPr>
            <p:nvPr/>
          </p:nvSpPr>
          <p:spPr bwMode="auto">
            <a:xfrm>
              <a:off x="2520" y="773"/>
              <a:ext cx="54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1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31" name="AutoShape 1748"/>
            <p:cNvSpPr>
              <a:spLocks noChangeArrowheads="1"/>
            </p:cNvSpPr>
            <p:nvPr/>
          </p:nvSpPr>
          <p:spPr bwMode="auto">
            <a:xfrm>
              <a:off x="2529" y="618"/>
              <a:ext cx="36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1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77839" name="Oval 1750"/>
            <p:cNvSpPr>
              <a:spLocks noChangeArrowheads="1"/>
            </p:cNvSpPr>
            <p:nvPr/>
          </p:nvSpPr>
          <p:spPr bwMode="auto">
            <a:xfrm>
              <a:off x="2650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1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33" name="AutoShape 1752"/>
            <p:cNvSpPr>
              <a:spLocks noChangeArrowheads="1"/>
            </p:cNvSpPr>
            <p:nvPr/>
          </p:nvSpPr>
          <p:spPr bwMode="auto">
            <a:xfrm>
              <a:off x="2660" y="618"/>
              <a:ext cx="36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1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77841" name="Oval 1754"/>
            <p:cNvSpPr>
              <a:spLocks noChangeArrowheads="1"/>
            </p:cNvSpPr>
            <p:nvPr/>
          </p:nvSpPr>
          <p:spPr bwMode="auto">
            <a:xfrm>
              <a:off x="2780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1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35" name="AutoShape 1756"/>
            <p:cNvSpPr>
              <a:spLocks noChangeArrowheads="1"/>
            </p:cNvSpPr>
            <p:nvPr/>
          </p:nvSpPr>
          <p:spPr bwMode="auto">
            <a:xfrm>
              <a:off x="2790" y="618"/>
              <a:ext cx="37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1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77843" name="Oval 1758"/>
            <p:cNvSpPr>
              <a:spLocks noChangeArrowheads="1"/>
            </p:cNvSpPr>
            <p:nvPr/>
          </p:nvSpPr>
          <p:spPr bwMode="auto">
            <a:xfrm>
              <a:off x="2912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1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37" name="AutoShape 1760"/>
            <p:cNvSpPr>
              <a:spLocks noChangeArrowheads="1"/>
            </p:cNvSpPr>
            <p:nvPr/>
          </p:nvSpPr>
          <p:spPr bwMode="auto">
            <a:xfrm>
              <a:off x="2921" y="618"/>
              <a:ext cx="36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1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77845" name="Oval 1762"/>
            <p:cNvSpPr>
              <a:spLocks noChangeArrowheads="1"/>
            </p:cNvSpPr>
            <p:nvPr/>
          </p:nvSpPr>
          <p:spPr bwMode="auto">
            <a:xfrm>
              <a:off x="3042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1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39" name="AutoShape 1764"/>
            <p:cNvSpPr>
              <a:spLocks noChangeArrowheads="1"/>
            </p:cNvSpPr>
            <p:nvPr/>
          </p:nvSpPr>
          <p:spPr bwMode="auto">
            <a:xfrm>
              <a:off x="3052" y="618"/>
              <a:ext cx="36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1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77847" name="Oval 1766"/>
            <p:cNvSpPr>
              <a:spLocks noChangeArrowheads="1"/>
            </p:cNvSpPr>
            <p:nvPr/>
          </p:nvSpPr>
          <p:spPr bwMode="auto">
            <a:xfrm>
              <a:off x="3173" y="773"/>
              <a:ext cx="54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1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41" name="AutoShape 1768"/>
            <p:cNvSpPr>
              <a:spLocks noChangeArrowheads="1"/>
            </p:cNvSpPr>
            <p:nvPr/>
          </p:nvSpPr>
          <p:spPr bwMode="auto">
            <a:xfrm>
              <a:off x="3182" y="618"/>
              <a:ext cx="37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1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77849" name="Line 1778"/>
            <p:cNvSpPr>
              <a:spLocks noChangeShapeType="1"/>
            </p:cNvSpPr>
            <p:nvPr/>
          </p:nvSpPr>
          <p:spPr bwMode="auto">
            <a:xfrm>
              <a:off x="2406" y="1055"/>
              <a:ext cx="895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 type="oval" w="sm" len="sm"/>
              <a:tailEnd/>
            </a:ln>
          </p:spPr>
          <p:txBody>
            <a:bodyPr/>
            <a:lstStyle/>
            <a:p>
              <a:endParaRPr lang="zh-CN" altLang="en-US" sz="12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7850" name="Rectangle 20"/>
            <p:cNvSpPr>
              <a:spLocks noChangeArrowheads="1"/>
            </p:cNvSpPr>
            <p:nvPr/>
          </p:nvSpPr>
          <p:spPr bwMode="auto">
            <a:xfrm>
              <a:off x="2485" y="828"/>
              <a:ext cx="814" cy="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altLang="en-US" sz="140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Подробность</a:t>
              </a:r>
            </a:p>
          </p:txBody>
        </p:sp>
      </p:grpSp>
      <p:sp>
        <p:nvSpPr>
          <p:cNvPr id="77829" name="矩形 43"/>
          <p:cNvSpPr>
            <a:spLocks noChangeArrowheads="1"/>
          </p:cNvSpPr>
          <p:nvPr/>
        </p:nvSpPr>
        <p:spPr bwMode="auto">
          <a:xfrm>
            <a:off x="2527790" y="4446986"/>
            <a:ext cx="62388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zh-CN" sz="14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M100</a:t>
            </a:r>
            <a:endParaRPr lang="ru-RU" altLang="en-US" sz="1200" b="1">
              <a:solidFill>
                <a:schemeClr val="bg1"/>
              </a:solidFill>
              <a:latin typeface="Times New Roman" pitchFamily="18" charset="0"/>
              <a:ea typeface="黑体" pitchFamily="49" charset="-122"/>
              <a:cs typeface="Times New Roman" pitchFamily="18" charset="0"/>
            </a:endParaRPr>
          </a:p>
        </p:txBody>
      </p:sp>
      <p:sp>
        <p:nvSpPr>
          <p:cNvPr id="77830" name="矩形 44"/>
          <p:cNvSpPr>
            <a:spLocks noChangeArrowheads="1"/>
          </p:cNvSpPr>
          <p:nvPr/>
        </p:nvSpPr>
        <p:spPr bwMode="auto">
          <a:xfrm>
            <a:off x="2786050" y="642924"/>
            <a:ext cx="5986474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sz="1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Места выхода воздуха салонного кондиционера </a:t>
            </a:r>
            <a:r>
              <a:rPr lang="ru-RU" sz="11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Даюн</a:t>
            </a:r>
            <a:r>
              <a:rPr lang="ru-RU" sz="1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тщательно продуманы, воздуховоды и электропроводка расположены аккуратно. </a:t>
            </a:r>
            <a:r>
              <a:rPr lang="ru-RU" altLang="en-US" sz="1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Жгут и разъёмы  конкурентной продукции открыты, имеется  потенциальная угроза безопасности, надежность соединений низкая.</a:t>
            </a:r>
          </a:p>
        </p:txBody>
      </p:sp>
      <p:sp>
        <p:nvSpPr>
          <p:cNvPr id="77831" name="矩形 45"/>
          <p:cNvSpPr>
            <a:spLocks noChangeArrowheads="1"/>
          </p:cNvSpPr>
          <p:nvPr/>
        </p:nvSpPr>
        <p:spPr bwMode="auto">
          <a:xfrm>
            <a:off x="4617220" y="2557292"/>
            <a:ext cx="1233030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en-US" sz="7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Конкурентная продукция</a:t>
            </a:r>
          </a:p>
        </p:txBody>
      </p:sp>
      <p:sp>
        <p:nvSpPr>
          <p:cNvPr id="77832" name="Text Box 3"/>
          <p:cNvSpPr txBox="1">
            <a:spLocks noChangeArrowheads="1"/>
          </p:cNvSpPr>
          <p:nvPr/>
        </p:nvSpPr>
        <p:spPr bwMode="auto">
          <a:xfrm>
            <a:off x="2895601" y="228600"/>
            <a:ext cx="2139461" cy="37367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95737" tIns="47868" rIns="95737" bIns="47868">
            <a:spAutoFit/>
          </a:bodyPr>
          <a:lstStyle/>
          <a:p>
            <a:pPr defTabSz="935038">
              <a:spcBef>
                <a:spcPct val="20000"/>
              </a:spcBef>
            </a:pPr>
            <a:r>
              <a:rPr lang="ru-RU" altLang="en-US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Ⅶ. Подробность</a:t>
            </a:r>
          </a:p>
        </p:txBody>
      </p:sp>
      <p:pic>
        <p:nvPicPr>
          <p:cNvPr id="86019" name="Picture 3" descr="C:\Users\lenovo\Desktop\QQ截图20120925165729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42924"/>
            <a:ext cx="2721190" cy="2703904"/>
          </a:xfrm>
          <a:prstGeom prst="rect">
            <a:avLst/>
          </a:prstGeom>
          <a:noFill/>
        </p:spPr>
      </p:pic>
      <p:pic>
        <p:nvPicPr>
          <p:cNvPr id="26" name="Picture 3" descr="C:\Users\lenovo\Desktop\QQ截图2012092516552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2976" y="2928940"/>
            <a:ext cx="2500330" cy="18752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9" name="Picture 12" descr="DSC0535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13" y="1553765"/>
            <a:ext cx="3612174" cy="2818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72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1" y="2914651"/>
            <a:ext cx="1780443" cy="1821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</p:pic>
      <p:pic>
        <p:nvPicPr>
          <p:cNvPr id="13721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5601" y="2914651"/>
            <a:ext cx="1846385" cy="1821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</p:pic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351691" y="750095"/>
            <a:ext cx="1661745" cy="632222"/>
            <a:chOff x="2258" y="618"/>
            <a:chExt cx="1134" cy="531"/>
          </a:xfrm>
        </p:grpSpPr>
        <p:sp>
          <p:nvSpPr>
            <p:cNvPr id="10" name="AutoShape 1774"/>
            <p:cNvSpPr>
              <a:spLocks noChangeArrowheads="1"/>
            </p:cNvSpPr>
            <p:nvPr/>
          </p:nvSpPr>
          <p:spPr bwMode="auto">
            <a:xfrm>
              <a:off x="2258" y="707"/>
              <a:ext cx="1134" cy="442"/>
            </a:xfrm>
            <a:prstGeom prst="roundRect">
              <a:avLst>
                <a:gd name="adj" fmla="val 9574"/>
              </a:avLst>
            </a:prstGeom>
            <a:solidFill>
              <a:schemeClr val="bg1"/>
            </a:solidFill>
            <a:ln w="15875" cap="rnd" algn="ctr">
              <a:solidFill>
                <a:schemeClr val="accent1">
                  <a:lumMod val="75000"/>
                </a:schemeClr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2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5791" name="Oval 1742"/>
            <p:cNvSpPr>
              <a:spLocks noChangeArrowheads="1"/>
            </p:cNvSpPr>
            <p:nvPr/>
          </p:nvSpPr>
          <p:spPr bwMode="auto">
            <a:xfrm>
              <a:off x="2388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1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2" name="AutoShape 1739"/>
            <p:cNvSpPr>
              <a:spLocks noChangeArrowheads="1"/>
            </p:cNvSpPr>
            <p:nvPr/>
          </p:nvSpPr>
          <p:spPr bwMode="auto">
            <a:xfrm>
              <a:off x="2398" y="618"/>
              <a:ext cx="37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1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75793" name="Oval 1746"/>
            <p:cNvSpPr>
              <a:spLocks noChangeArrowheads="1"/>
            </p:cNvSpPr>
            <p:nvPr/>
          </p:nvSpPr>
          <p:spPr bwMode="auto">
            <a:xfrm>
              <a:off x="2520" y="773"/>
              <a:ext cx="54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1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4" name="AutoShape 1748"/>
            <p:cNvSpPr>
              <a:spLocks noChangeArrowheads="1"/>
            </p:cNvSpPr>
            <p:nvPr/>
          </p:nvSpPr>
          <p:spPr bwMode="auto">
            <a:xfrm>
              <a:off x="2529" y="618"/>
              <a:ext cx="36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1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75795" name="Oval 1750"/>
            <p:cNvSpPr>
              <a:spLocks noChangeArrowheads="1"/>
            </p:cNvSpPr>
            <p:nvPr/>
          </p:nvSpPr>
          <p:spPr bwMode="auto">
            <a:xfrm>
              <a:off x="2650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1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6" name="AutoShape 1752"/>
            <p:cNvSpPr>
              <a:spLocks noChangeArrowheads="1"/>
            </p:cNvSpPr>
            <p:nvPr/>
          </p:nvSpPr>
          <p:spPr bwMode="auto">
            <a:xfrm>
              <a:off x="2660" y="618"/>
              <a:ext cx="36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1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75797" name="Oval 1754"/>
            <p:cNvSpPr>
              <a:spLocks noChangeArrowheads="1"/>
            </p:cNvSpPr>
            <p:nvPr/>
          </p:nvSpPr>
          <p:spPr bwMode="auto">
            <a:xfrm>
              <a:off x="2780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1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18" name="AutoShape 1756"/>
            <p:cNvSpPr>
              <a:spLocks noChangeArrowheads="1"/>
            </p:cNvSpPr>
            <p:nvPr/>
          </p:nvSpPr>
          <p:spPr bwMode="auto">
            <a:xfrm>
              <a:off x="2790" y="618"/>
              <a:ext cx="37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1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75799" name="Oval 1758"/>
            <p:cNvSpPr>
              <a:spLocks noChangeArrowheads="1"/>
            </p:cNvSpPr>
            <p:nvPr/>
          </p:nvSpPr>
          <p:spPr bwMode="auto">
            <a:xfrm>
              <a:off x="2912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1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20" name="AutoShape 1760"/>
            <p:cNvSpPr>
              <a:spLocks noChangeArrowheads="1"/>
            </p:cNvSpPr>
            <p:nvPr/>
          </p:nvSpPr>
          <p:spPr bwMode="auto">
            <a:xfrm>
              <a:off x="2921" y="618"/>
              <a:ext cx="36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1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75801" name="Oval 1762"/>
            <p:cNvSpPr>
              <a:spLocks noChangeArrowheads="1"/>
            </p:cNvSpPr>
            <p:nvPr/>
          </p:nvSpPr>
          <p:spPr bwMode="auto">
            <a:xfrm>
              <a:off x="3042" y="773"/>
              <a:ext cx="55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1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22" name="AutoShape 1764"/>
            <p:cNvSpPr>
              <a:spLocks noChangeArrowheads="1"/>
            </p:cNvSpPr>
            <p:nvPr/>
          </p:nvSpPr>
          <p:spPr bwMode="auto">
            <a:xfrm>
              <a:off x="3052" y="618"/>
              <a:ext cx="36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1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75803" name="Oval 1766"/>
            <p:cNvSpPr>
              <a:spLocks noChangeArrowheads="1"/>
            </p:cNvSpPr>
            <p:nvPr/>
          </p:nvSpPr>
          <p:spPr bwMode="auto">
            <a:xfrm>
              <a:off x="3173" y="773"/>
              <a:ext cx="54" cy="42"/>
            </a:xfrm>
            <a:prstGeom prst="ellipse">
              <a:avLst/>
            </a:prstGeom>
            <a:solidFill>
              <a:schemeClr val="bg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1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24" name="AutoShape 1768"/>
            <p:cNvSpPr>
              <a:spLocks noChangeArrowheads="1"/>
            </p:cNvSpPr>
            <p:nvPr/>
          </p:nvSpPr>
          <p:spPr bwMode="auto">
            <a:xfrm>
              <a:off x="3182" y="618"/>
              <a:ext cx="37" cy="18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100" b="1">
                <a:latin typeface="Times New Roman" pitchFamily="18" charset="0"/>
                <a:ea typeface="华文细黑" pitchFamily="2" charset="-122"/>
                <a:cs typeface="Times New Roman" pitchFamily="18" charset="0"/>
              </a:endParaRPr>
            </a:p>
          </p:txBody>
        </p:sp>
        <p:sp>
          <p:nvSpPr>
            <p:cNvPr id="75805" name="Line 1778"/>
            <p:cNvSpPr>
              <a:spLocks noChangeShapeType="1"/>
            </p:cNvSpPr>
            <p:nvPr/>
          </p:nvSpPr>
          <p:spPr bwMode="auto">
            <a:xfrm>
              <a:off x="2406" y="1055"/>
              <a:ext cx="895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 type="oval" w="sm" len="sm"/>
              <a:tailEnd/>
            </a:ln>
          </p:spPr>
          <p:txBody>
            <a:bodyPr/>
            <a:lstStyle/>
            <a:p>
              <a:endParaRPr lang="zh-CN" altLang="en-US" sz="12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5806" name="Rectangle 20"/>
            <p:cNvSpPr>
              <a:spLocks noChangeArrowheads="1"/>
            </p:cNvSpPr>
            <p:nvPr/>
          </p:nvSpPr>
          <p:spPr bwMode="auto">
            <a:xfrm>
              <a:off x="2485" y="828"/>
              <a:ext cx="814" cy="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altLang="en-US" sz="140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Подробность</a:t>
              </a:r>
            </a:p>
          </p:txBody>
        </p:sp>
      </p:grpSp>
      <p:sp>
        <p:nvSpPr>
          <p:cNvPr id="75784" name="矩形 26"/>
          <p:cNvSpPr>
            <a:spLocks noChangeArrowheads="1"/>
          </p:cNvSpPr>
          <p:nvPr/>
        </p:nvSpPr>
        <p:spPr bwMode="auto">
          <a:xfrm>
            <a:off x="2133600" y="685800"/>
            <a:ext cx="6660173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en-US" sz="1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Расположение </a:t>
            </a:r>
            <a:r>
              <a:rPr lang="ru-RU" altLang="en-US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трубопроводов в </a:t>
            </a:r>
            <a:r>
              <a:rPr lang="ru-RU" altLang="en-US" sz="1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продукции </a:t>
            </a:r>
            <a:r>
              <a:rPr lang="ru-RU" altLang="en-US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конкурентов беспорядочное</a:t>
            </a:r>
            <a:r>
              <a:rPr lang="ru-RU" altLang="en-US" sz="1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altLang="en-US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что демонстрирует </a:t>
            </a:r>
            <a:r>
              <a:rPr lang="ru-RU" altLang="en-US" sz="1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недостатки </a:t>
            </a:r>
            <a:r>
              <a:rPr lang="ru-RU" altLang="en-US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устаревшей технологии моноблочного проектирования </a:t>
            </a:r>
            <a:endParaRPr lang="ru-RU" altLang="en-US" sz="1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5785" name="Text Box 3"/>
          <p:cNvSpPr txBox="1">
            <a:spLocks noChangeArrowheads="1"/>
          </p:cNvSpPr>
          <p:nvPr/>
        </p:nvSpPr>
        <p:spPr bwMode="auto">
          <a:xfrm>
            <a:off x="2895600" y="228600"/>
            <a:ext cx="2514600" cy="37367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95737" tIns="47868" rIns="95737" bIns="47868">
            <a:spAutoFit/>
          </a:bodyPr>
          <a:lstStyle/>
          <a:p>
            <a:pPr defTabSz="935038">
              <a:spcBef>
                <a:spcPct val="20000"/>
              </a:spcBef>
            </a:pPr>
            <a:r>
              <a:rPr lang="ru-RU" altLang="en-US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Ⅶ. Подробность</a:t>
            </a:r>
          </a:p>
        </p:txBody>
      </p:sp>
      <p:sp>
        <p:nvSpPr>
          <p:cNvPr id="75787" name="矩形 27"/>
          <p:cNvSpPr>
            <a:spLocks noChangeArrowheads="1"/>
          </p:cNvSpPr>
          <p:nvPr/>
        </p:nvSpPr>
        <p:spPr bwMode="auto">
          <a:xfrm>
            <a:off x="395535" y="4107299"/>
            <a:ext cx="4328865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ru-RU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Расположение трубопроводов  беспорядочное</a:t>
            </a:r>
          </a:p>
        </p:txBody>
      </p:sp>
      <p:sp>
        <p:nvSpPr>
          <p:cNvPr id="75789" name="矩形 29"/>
          <p:cNvSpPr>
            <a:spLocks noChangeArrowheads="1"/>
          </p:cNvSpPr>
          <p:nvPr/>
        </p:nvSpPr>
        <p:spPr bwMode="auto">
          <a:xfrm>
            <a:off x="4901713" y="2357439"/>
            <a:ext cx="283551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Линия M100 ясная</a:t>
            </a:r>
          </a:p>
        </p:txBody>
      </p:sp>
      <p:pic>
        <p:nvPicPr>
          <p:cNvPr id="83970" name="Picture 2" descr="C:\Users\lenovo\Desktop\QQ截图20120925165332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56101" y="1304182"/>
            <a:ext cx="3747926" cy="15430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_默认设计模板">
  <a:themeElements>
    <a:clrScheme name="1_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prstShdw prst="shdw17" dist="17961" dir="2700000">
            <a:schemeClr val="tx1">
              <a:gamma/>
              <a:shade val="60000"/>
              <a:invGamma/>
            </a:schemeClr>
          </a:prst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黑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prstShdw prst="shdw17" dist="17961" dir="2700000">
            <a:schemeClr val="tx1">
              <a:gamma/>
              <a:shade val="60000"/>
              <a:invGamma/>
            </a:schemeClr>
          </a:prst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黑体" pitchFamily="2" charset="-122"/>
          </a:defRPr>
        </a:defPPr>
      </a:lstStyle>
    </a:lnDef>
  </a:objectDefaults>
  <a:extraClrSchemeLst>
    <a:extraClrScheme>
      <a:clrScheme name="1_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默认设计模板">
  <a:themeElements>
    <a:clrScheme name="1_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prstShdw prst="shdw17" dist="17961" dir="2700000">
            <a:schemeClr val="tx1">
              <a:gamma/>
              <a:shade val="60000"/>
              <a:invGamma/>
            </a:schemeClr>
          </a:prst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黑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prstShdw prst="shdw17" dist="17961" dir="2700000">
            <a:schemeClr val="tx1">
              <a:gamma/>
              <a:shade val="60000"/>
              <a:invGamma/>
            </a:schemeClr>
          </a:prst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黑体" pitchFamily="2" charset="-122"/>
          </a:defRPr>
        </a:defPPr>
      </a:lstStyle>
    </a:lnDef>
  </a:objectDefaults>
  <a:extraClrSchemeLst>
    <a:extraClrScheme>
      <a:clrScheme name="1_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pptDA85.tmp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38100">
          <a:solidFill>
            <a:srgbClr val="FF0000"/>
          </a:solidFill>
          <a:prstDash val="dashDot"/>
          <a:round/>
          <a:headEnd/>
          <a:tailEnd/>
        </a:ln>
      </a:spPr>
      <a:bodyPr wrap="none" anchor="ctr"/>
      <a:lstStyle>
        <a:defPPr>
          <a:defRPr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prstShdw prst="shdw17" dist="17961" dir="2700000">
            <a:schemeClr val="tx1">
              <a:gamma/>
              <a:shade val="60000"/>
              <a:invGamma/>
            </a:schemeClr>
          </a:prst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黑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默认设计模板">
  <a:themeElements>
    <a:clrScheme name="1_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prstShdw prst="shdw17" dist="17961" dir="2700000">
            <a:schemeClr val="tx1">
              <a:gamma/>
              <a:shade val="60000"/>
              <a:invGamma/>
            </a:schemeClr>
          </a:prst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黑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prstShdw prst="shdw17" dist="17961" dir="2700000">
            <a:schemeClr val="tx1">
              <a:gamma/>
              <a:shade val="60000"/>
              <a:invGamma/>
            </a:schemeClr>
          </a:prst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黑体" pitchFamily="2" charset="-122"/>
          </a:defRPr>
        </a:defPPr>
      </a:lstStyle>
    </a:lnDef>
  </a:objectDefaults>
  <a:extraClrSchemeLst>
    <a:extraClrScheme>
      <a:clrScheme name="1_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pptFAA7.tmp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38100">
          <a:solidFill>
            <a:srgbClr val="FF0000"/>
          </a:solidFill>
          <a:prstDash val="dashDot"/>
          <a:round/>
          <a:headEnd/>
          <a:tailEnd/>
        </a:ln>
      </a:spPr>
      <a:bodyPr wrap="none" anchor="ctr"/>
      <a:lstStyle>
        <a:defPPr>
          <a:defRPr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prstShdw prst="shdw17" dist="17961" dir="2700000">
            <a:schemeClr val="tx1">
              <a:gamma/>
              <a:shade val="60000"/>
              <a:invGamma/>
            </a:schemeClr>
          </a:prst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黑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ppt28D9.tmp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38100">
          <a:solidFill>
            <a:srgbClr val="FF0000"/>
          </a:solidFill>
          <a:prstDash val="dashDot"/>
          <a:round/>
          <a:headEnd/>
          <a:tailEnd/>
        </a:ln>
      </a:spPr>
      <a:bodyPr wrap="none" anchor="ctr"/>
      <a:lstStyle>
        <a:defPPr>
          <a:defRPr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prstShdw prst="shdw17" dist="17961" dir="2700000">
            <a:schemeClr val="tx1">
              <a:gamma/>
              <a:shade val="60000"/>
              <a:invGamma/>
            </a:schemeClr>
          </a:prst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黑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ppt5852.tmp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38100">
          <a:solidFill>
            <a:srgbClr val="FF0000"/>
          </a:solidFill>
          <a:prstDash val="dashDot"/>
          <a:round/>
          <a:headEnd/>
          <a:tailEnd/>
        </a:ln>
      </a:spPr>
      <a:bodyPr wrap="none" anchor="ctr"/>
      <a:lstStyle>
        <a:defPPr>
          <a:defRPr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prstShdw prst="shdw17" dist="17961" dir="2700000">
            <a:schemeClr val="tx1">
              <a:gamma/>
              <a:shade val="60000"/>
              <a:invGamma/>
            </a:schemeClr>
          </a:prst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黑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大运N8自卸车销售建议</Template>
  <TotalTime>12370</TotalTime>
  <Words>2108</Words>
  <Application>Microsoft Office PowerPoint</Application>
  <PresentationFormat>Экран (16:9)</PresentationFormat>
  <Paragraphs>287</Paragraphs>
  <Slides>36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7</vt:i4>
      </vt:variant>
      <vt:variant>
        <vt:lpstr>Заголовки слайдов</vt:lpstr>
      </vt:variant>
      <vt:variant>
        <vt:i4>36</vt:i4>
      </vt:variant>
    </vt:vector>
  </HeadingPairs>
  <TitlesOfParts>
    <vt:vector size="43" baseType="lpstr">
      <vt:lpstr>3_默认设计模板</vt:lpstr>
      <vt:lpstr>1_默认设计模板</vt:lpstr>
      <vt:lpstr>pptDA85.tmp</vt:lpstr>
      <vt:lpstr>2_默认设计模板</vt:lpstr>
      <vt:lpstr>pptFAA7.tmp</vt:lpstr>
      <vt:lpstr>ppt28D9.tmp</vt:lpstr>
      <vt:lpstr>ppt5852.tmp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4 цикла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Олег Н. Солдаткин</dc:creator>
  <cp:lastModifiedBy>1</cp:lastModifiedBy>
  <cp:revision>700</cp:revision>
  <dcterms:modified xsi:type="dcterms:W3CDTF">2014-05-14T11:58:00Z</dcterms:modified>
</cp:coreProperties>
</file>